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embedTrueTypeFonts="1">
  <p:sldMasterIdLst>
    <p:sldMasterId id="2147483660" r:id="rId1"/>
  </p:sldMasterIdLst>
  <p:notesMasterIdLst>
    <p:notesMasterId r:id="rId9"/>
  </p:notesMasterIdLst>
  <p:handoutMasterIdLst>
    <p:handoutMasterId r:id="rId10"/>
  </p:handoutMasterIdLst>
  <p:sldIdLst>
    <p:sldId id="517" r:id="rId2"/>
    <p:sldId id="518" r:id="rId3"/>
    <p:sldId id="519" r:id="rId4"/>
    <p:sldId id="495" r:id="rId5"/>
    <p:sldId id="498" r:id="rId6"/>
    <p:sldId id="520" r:id="rId7"/>
    <p:sldId id="506" r:id="rId8"/>
  </p:sldIdLst>
  <p:sldSz cx="12192000" cy="6858000"/>
  <p:notesSz cx="6797675" cy="9926638"/>
  <p:embeddedFontLst>
    <p:embeddedFont>
      <p:font typeface="Cambria" panose="02040503050406030204" pitchFamily="18" charset="0"/>
      <p:regular r:id="rId11"/>
      <p:bold r:id="rId12"/>
      <p:italic r:id="rId13"/>
      <p:boldItalic r:id="rId14"/>
    </p:embeddedFont>
    <p:embeddedFont>
      <p:font typeface="Open Sans" panose="020B0606030504020204" pitchFamily="34" charset="0"/>
      <p:regular r:id="rId15"/>
      <p:bold r:id="rId16"/>
      <p:italic r:id="rId17"/>
      <p:boldItalic r:id="rId18"/>
    </p:embeddedFont>
    <p:embeddedFont>
      <p:font typeface="Open Sans ExtraBold" panose="020B0906030804020204" pitchFamily="34" charset="0"/>
      <p:bold r:id="rId19"/>
      <p:boldItalic r:id="rId20"/>
    </p:embeddedFont>
  </p:embeddedFontLst>
  <p:defaultTextStyle>
    <a:defPPr>
      <a:defRPr lang="de-D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27" userDrawn="1">
          <p15:clr>
            <a:srgbClr val="A4A3A4"/>
          </p15:clr>
        </p15:guide>
        <p15:guide id="2" orient="horz" pos="3612" userDrawn="1">
          <p15:clr>
            <a:srgbClr val="A4A3A4"/>
          </p15:clr>
        </p15:guide>
        <p15:guide id="3" pos="393" userDrawn="1">
          <p15:clr>
            <a:srgbClr val="A4A3A4"/>
          </p15:clr>
        </p15:guide>
        <p15:guide id="4" pos="7287"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or" initials="M"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5A7C"/>
    <a:srgbClr val="009FD4"/>
    <a:srgbClr val="FFFFFF"/>
    <a:srgbClr val="00B4C7"/>
    <a:srgbClr val="89C63F"/>
    <a:srgbClr val="0054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Helle Formatvorlage 2 - Akz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ittlere Formatvorlage 1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033" autoAdjust="0"/>
    <p:restoredTop sz="70299" autoAdjust="0"/>
  </p:normalViewPr>
  <p:slideViewPr>
    <p:cSldViewPr snapToGrid="0" showGuides="1">
      <p:cViewPr varScale="1">
        <p:scale>
          <a:sx n="89" d="100"/>
          <a:sy n="89" d="100"/>
        </p:scale>
        <p:origin x="912" y="84"/>
      </p:cViewPr>
      <p:guideLst>
        <p:guide orient="horz" pos="1027"/>
        <p:guide orient="horz" pos="3612"/>
        <p:guide pos="393"/>
        <p:guide pos="7287"/>
      </p:guideLst>
    </p:cSldViewPr>
  </p:slideViewPr>
  <p:outlineViewPr>
    <p:cViewPr>
      <p:scale>
        <a:sx n="33" d="100"/>
        <a:sy n="33" d="100"/>
      </p:scale>
      <p:origin x="0" y="-1896"/>
    </p:cViewPr>
  </p:outlineViewPr>
  <p:notesTextViewPr>
    <p:cViewPr>
      <p:scale>
        <a:sx n="75" d="100"/>
        <a:sy n="75" d="100"/>
      </p:scale>
      <p:origin x="0" y="0"/>
    </p:cViewPr>
  </p:notesTextViewPr>
  <p:sorterViewPr>
    <p:cViewPr>
      <p:scale>
        <a:sx n="1" d="1"/>
        <a:sy n="1" d="1"/>
      </p:scale>
      <p:origin x="0" y="0"/>
    </p:cViewPr>
  </p:sorterViewPr>
  <p:notesViewPr>
    <p:cSldViewPr snapToGrid="0" showGuides="1">
      <p:cViewPr>
        <p:scale>
          <a:sx n="75" d="100"/>
          <a:sy n="75" d="100"/>
        </p:scale>
        <p:origin x="4640" y="203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microsoft.com/office/2018/10/relationships/authors" Target="authors.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theme" Target="theme/theme1.xml"/><Relationship Id="rId10" Type="http://schemas.openxmlformats.org/officeDocument/2006/relationships/handoutMaster" Target="handoutMasters/handout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4.fntdata"/><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543854" y="429390"/>
            <a:ext cx="5138971" cy="156325"/>
          </a:xfrm>
          <a:prstGeom prst="rect">
            <a:avLst/>
          </a:prstGeom>
        </p:spPr>
        <p:txBody>
          <a:bodyPr vert="horz" lIns="0" tIns="0" rIns="0" bIns="0" rtlCol="0" anchor="b" anchorCtr="0"/>
          <a:lstStyle>
            <a:lvl1pPr algn="l">
              <a:defRPr sz="1200"/>
            </a:lvl1pPr>
          </a:lstStyle>
          <a:p>
            <a:endParaRPr lang="de-DE" sz="700" dirty="0">
              <a:solidFill>
                <a:srgbClr val="6B7581"/>
              </a:solidFill>
              <a:latin typeface="Open Sans" panose="020B0606030504020204" pitchFamily="34" charset="0"/>
            </a:endParaRPr>
          </a:p>
        </p:txBody>
      </p:sp>
      <p:sp>
        <p:nvSpPr>
          <p:cNvPr id="3" name="Datumsplatzhalter 2"/>
          <p:cNvSpPr>
            <a:spLocks noGrp="1"/>
          </p:cNvSpPr>
          <p:nvPr>
            <p:ph type="dt" sz="quarter" idx="1"/>
          </p:nvPr>
        </p:nvSpPr>
        <p:spPr>
          <a:xfrm>
            <a:off x="5682825" y="429390"/>
            <a:ext cx="553381" cy="156325"/>
          </a:xfrm>
          <a:prstGeom prst="rect">
            <a:avLst/>
          </a:prstGeom>
        </p:spPr>
        <p:txBody>
          <a:bodyPr vert="horz" lIns="0" tIns="0" rIns="0" bIns="0" rtlCol="0" anchor="b" anchorCtr="0"/>
          <a:lstStyle>
            <a:lvl1pPr algn="r">
              <a:defRPr sz="1200"/>
            </a:lvl1pPr>
          </a:lstStyle>
          <a:p>
            <a:r>
              <a:rPr lang="de-DE" sz="700" dirty="0">
                <a:solidFill>
                  <a:srgbClr val="6B7581"/>
                </a:solidFill>
                <a:latin typeface="Open Sans" panose="020B0606030504020204" pitchFamily="34" charset="0"/>
              </a:rPr>
              <a:t> </a:t>
            </a:r>
            <a:fld id="{8241D381-D038-4B3A-AE90-D07D46CB095B}" type="datetimeFigureOut">
              <a:rPr lang="de-DE" sz="700" smtClean="0">
                <a:solidFill>
                  <a:srgbClr val="6B7581"/>
                </a:solidFill>
                <a:latin typeface="Open Sans" panose="020B0606030504020204" pitchFamily="34" charset="0"/>
              </a:rPr>
              <a:t>18.06.2024</a:t>
            </a:fld>
            <a:endParaRPr lang="de-DE" sz="700" dirty="0">
              <a:solidFill>
                <a:srgbClr val="6B7581"/>
              </a:solidFill>
              <a:latin typeface="Open Sans" panose="020B0606030504020204" pitchFamily="34" charset="0"/>
            </a:endParaRPr>
          </a:p>
        </p:txBody>
      </p:sp>
      <p:sp>
        <p:nvSpPr>
          <p:cNvPr id="4" name="Fußzeilenplatzhalter 3"/>
          <p:cNvSpPr>
            <a:spLocks noGrp="1"/>
          </p:cNvSpPr>
          <p:nvPr>
            <p:ph type="ftr" sz="quarter" idx="2"/>
          </p:nvPr>
        </p:nvSpPr>
        <p:spPr>
          <a:xfrm>
            <a:off x="2613717" y="9497265"/>
            <a:ext cx="3122928" cy="156325"/>
          </a:xfrm>
          <a:prstGeom prst="rect">
            <a:avLst/>
          </a:prstGeom>
        </p:spPr>
        <p:txBody>
          <a:bodyPr vert="horz" lIns="0" tIns="0" rIns="0" bIns="0" rtlCol="0" anchor="b" anchorCtr="0"/>
          <a:lstStyle>
            <a:lvl1pPr algn="l">
              <a:defRPr sz="1200"/>
            </a:lvl1pPr>
          </a:lstStyle>
          <a:p>
            <a:pPr algn="r"/>
            <a:endParaRPr lang="de-DE" sz="700" dirty="0">
              <a:solidFill>
                <a:srgbClr val="6B7581"/>
              </a:solidFill>
              <a:latin typeface="Open Sans" panose="020B0606030504020204" pitchFamily="34" charset="0"/>
            </a:endParaRPr>
          </a:p>
        </p:txBody>
      </p:sp>
      <p:sp>
        <p:nvSpPr>
          <p:cNvPr id="5" name="Foliennummernplatzhalter 4"/>
          <p:cNvSpPr>
            <a:spLocks noGrp="1"/>
          </p:cNvSpPr>
          <p:nvPr>
            <p:ph type="sldNum" sz="quarter" idx="3"/>
          </p:nvPr>
        </p:nvSpPr>
        <p:spPr>
          <a:xfrm>
            <a:off x="5736645" y="9497248"/>
            <a:ext cx="499622" cy="156325"/>
          </a:xfrm>
          <a:prstGeom prst="rect">
            <a:avLst/>
          </a:prstGeom>
        </p:spPr>
        <p:txBody>
          <a:bodyPr vert="horz" lIns="0" tIns="0" rIns="0" bIns="0" rtlCol="0" anchor="b" anchorCtr="0"/>
          <a:lstStyle>
            <a:lvl1pPr algn="r">
              <a:defRPr sz="1200"/>
            </a:lvl1pPr>
          </a:lstStyle>
          <a:p>
            <a:r>
              <a:rPr lang="de-DE" sz="700" dirty="0">
                <a:solidFill>
                  <a:srgbClr val="6B7581"/>
                </a:solidFill>
                <a:latin typeface="Open Sans" panose="020B0606030504020204" pitchFamily="34" charset="0"/>
              </a:rPr>
              <a:t>| Seite </a:t>
            </a:r>
            <a:fld id="{40171173-07BE-4CB8-B53A-6CE314DE958E}" type="slidenum">
              <a:rPr lang="de-DE" sz="700" smtClean="0">
                <a:solidFill>
                  <a:srgbClr val="6B7581"/>
                </a:solidFill>
                <a:latin typeface="Open Sans" panose="020B0606030504020204" pitchFamily="34" charset="0"/>
              </a:rPr>
              <a:t>‹Nr.›</a:t>
            </a:fld>
            <a:endParaRPr lang="de-DE" sz="700" dirty="0">
              <a:solidFill>
                <a:srgbClr val="6B7581"/>
              </a:solidFill>
              <a:latin typeface="Open Sans" panose="020B0606030504020204" pitchFamily="34" charset="0"/>
            </a:endParaRPr>
          </a:p>
        </p:txBody>
      </p:sp>
    </p:spTree>
    <p:extLst>
      <p:ext uri="{BB962C8B-B14F-4D97-AF65-F5344CB8AC3E}">
        <p14:creationId xmlns:p14="http://schemas.microsoft.com/office/powerpoint/2010/main" val="2228707665"/>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pos="337" userDrawn="1">
          <p15:clr>
            <a:srgbClr val="A4A3A4"/>
          </p15:clr>
        </p15:guide>
        <p15:guide id="2" pos="3934" userDrawn="1">
          <p15:clr>
            <a:srgbClr val="A4A3A4"/>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lienbildplatzhalter 3"/>
          <p:cNvSpPr>
            <a:spLocks noGrp="1" noRot="1" noChangeAspect="1"/>
          </p:cNvSpPr>
          <p:nvPr>
            <p:ph type="sldImg" idx="2"/>
          </p:nvPr>
        </p:nvSpPr>
        <p:spPr>
          <a:xfrm>
            <a:off x="276225" y="752475"/>
            <a:ext cx="5956300" cy="3351213"/>
          </a:xfrm>
          <a:prstGeom prst="rect">
            <a:avLst/>
          </a:prstGeom>
          <a:noFill/>
          <a:ln w="6350">
            <a:solidFill>
              <a:srgbClr val="6B7581"/>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535002" y="4416121"/>
            <a:ext cx="5701203" cy="4455758"/>
          </a:xfrm>
          <a:prstGeom prst="rect">
            <a:avLst/>
          </a:prstGeom>
        </p:spPr>
        <p:txBody>
          <a:bodyPr vert="horz" lIns="0" tIns="0" rIns="0" bIns="0" rtlCol="0"/>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6</a:t>
            </a:r>
          </a:p>
          <a:p>
            <a:pPr lvl="6"/>
            <a:r>
              <a:rPr lang="de-DE" dirty="0"/>
              <a:t>7</a:t>
            </a:r>
          </a:p>
          <a:p>
            <a:pPr lvl="7"/>
            <a:r>
              <a:rPr lang="de-DE" dirty="0"/>
              <a:t>8</a:t>
            </a:r>
          </a:p>
          <a:p>
            <a:pPr lvl="8"/>
            <a:r>
              <a:rPr lang="de-DE" dirty="0"/>
              <a:t>9</a:t>
            </a:r>
          </a:p>
        </p:txBody>
      </p:sp>
      <p:sp>
        <p:nvSpPr>
          <p:cNvPr id="8" name="Kopfzeilenplatzhalter 1"/>
          <p:cNvSpPr>
            <a:spLocks noGrp="1"/>
          </p:cNvSpPr>
          <p:nvPr>
            <p:ph type="hdr" sz="quarter"/>
          </p:nvPr>
        </p:nvSpPr>
        <p:spPr>
          <a:xfrm>
            <a:off x="543854" y="429390"/>
            <a:ext cx="5138971" cy="156325"/>
          </a:xfrm>
          <a:prstGeom prst="rect">
            <a:avLst/>
          </a:prstGeom>
        </p:spPr>
        <p:txBody>
          <a:bodyPr vert="horz" lIns="0" tIns="0" rIns="0" bIns="0" rtlCol="0" anchor="b" anchorCtr="0"/>
          <a:lstStyle>
            <a:lvl1pPr algn="l">
              <a:defRPr sz="1200">
                <a:latin typeface="Open Sans" panose="020B0606030504020204" pitchFamily="34" charset="0"/>
              </a:defRPr>
            </a:lvl1pPr>
          </a:lstStyle>
          <a:p>
            <a:endParaRPr lang="de-DE" sz="700" dirty="0">
              <a:solidFill>
                <a:srgbClr val="6B7581"/>
              </a:solidFill>
            </a:endParaRPr>
          </a:p>
        </p:txBody>
      </p:sp>
      <p:sp>
        <p:nvSpPr>
          <p:cNvPr id="9" name="Datumsplatzhalter 2"/>
          <p:cNvSpPr>
            <a:spLocks noGrp="1"/>
          </p:cNvSpPr>
          <p:nvPr>
            <p:ph type="dt" sz="quarter" idx="1"/>
          </p:nvPr>
        </p:nvSpPr>
        <p:spPr>
          <a:xfrm>
            <a:off x="5682825" y="429390"/>
            <a:ext cx="553381" cy="156325"/>
          </a:xfrm>
          <a:prstGeom prst="rect">
            <a:avLst/>
          </a:prstGeom>
        </p:spPr>
        <p:txBody>
          <a:bodyPr vert="horz" lIns="0" tIns="0" rIns="0" bIns="0" rtlCol="0" anchor="b" anchorCtr="0"/>
          <a:lstStyle>
            <a:lvl1pPr algn="r">
              <a:defRPr sz="1200"/>
            </a:lvl1pPr>
          </a:lstStyle>
          <a:p>
            <a:r>
              <a:rPr lang="de-DE" sz="700" dirty="0">
                <a:solidFill>
                  <a:srgbClr val="6B7581"/>
                </a:solidFill>
                <a:latin typeface="Open Sans" panose="020B0606030504020204" pitchFamily="34" charset="0"/>
              </a:rPr>
              <a:t> </a:t>
            </a:r>
            <a:fld id="{8241D381-D038-4B3A-AE90-D07D46CB095B}" type="datetimeFigureOut">
              <a:rPr lang="de-DE" sz="700" smtClean="0">
                <a:solidFill>
                  <a:srgbClr val="6B7581"/>
                </a:solidFill>
                <a:latin typeface="Open Sans" panose="020B0606030504020204" pitchFamily="34" charset="0"/>
              </a:rPr>
              <a:pPr/>
              <a:t>18.06.2024</a:t>
            </a:fld>
            <a:endParaRPr lang="de-DE" sz="700" dirty="0">
              <a:solidFill>
                <a:srgbClr val="6B7581"/>
              </a:solidFill>
              <a:latin typeface="Open Sans" panose="020B0606030504020204" pitchFamily="34" charset="0"/>
            </a:endParaRPr>
          </a:p>
        </p:txBody>
      </p:sp>
      <p:sp>
        <p:nvSpPr>
          <p:cNvPr id="10" name="Fußzeilenplatzhalter 3"/>
          <p:cNvSpPr>
            <a:spLocks noGrp="1"/>
          </p:cNvSpPr>
          <p:nvPr>
            <p:ph type="ftr" sz="quarter" idx="4"/>
          </p:nvPr>
        </p:nvSpPr>
        <p:spPr>
          <a:xfrm>
            <a:off x="2613717" y="9497265"/>
            <a:ext cx="3122928" cy="156325"/>
          </a:xfrm>
          <a:prstGeom prst="rect">
            <a:avLst/>
          </a:prstGeom>
        </p:spPr>
        <p:txBody>
          <a:bodyPr vert="horz" lIns="0" tIns="0" rIns="0" bIns="0" rtlCol="0" anchor="b" anchorCtr="0"/>
          <a:lstStyle>
            <a:lvl1pPr algn="l">
              <a:defRPr sz="1200">
                <a:latin typeface="Open Sans" panose="020B0606030504020204" pitchFamily="34" charset="0"/>
              </a:defRPr>
            </a:lvl1pPr>
          </a:lstStyle>
          <a:p>
            <a:pPr algn="r"/>
            <a:endParaRPr lang="de-DE" sz="700" dirty="0">
              <a:solidFill>
                <a:srgbClr val="6B7581"/>
              </a:solidFill>
            </a:endParaRPr>
          </a:p>
        </p:txBody>
      </p:sp>
      <p:sp>
        <p:nvSpPr>
          <p:cNvPr id="11" name="Foliennummernplatzhalter 4"/>
          <p:cNvSpPr>
            <a:spLocks noGrp="1"/>
          </p:cNvSpPr>
          <p:nvPr>
            <p:ph type="sldNum" sz="quarter" idx="5"/>
          </p:nvPr>
        </p:nvSpPr>
        <p:spPr>
          <a:xfrm>
            <a:off x="5736645" y="9497248"/>
            <a:ext cx="499622" cy="156325"/>
          </a:xfrm>
          <a:prstGeom prst="rect">
            <a:avLst/>
          </a:prstGeom>
        </p:spPr>
        <p:txBody>
          <a:bodyPr vert="horz" lIns="0" tIns="0" rIns="0" bIns="0" rtlCol="0" anchor="b" anchorCtr="0"/>
          <a:lstStyle>
            <a:lvl1pPr algn="r">
              <a:defRPr sz="1200"/>
            </a:lvl1pPr>
          </a:lstStyle>
          <a:p>
            <a:r>
              <a:rPr lang="de-DE" sz="700" dirty="0">
                <a:solidFill>
                  <a:srgbClr val="6B7581"/>
                </a:solidFill>
                <a:latin typeface="Open Sans" panose="020B0606030504020204" pitchFamily="34" charset="0"/>
              </a:rPr>
              <a:t>| Seite </a:t>
            </a:r>
            <a:fld id="{40171173-07BE-4CB8-B53A-6CE314DE958E}" type="slidenum">
              <a:rPr lang="de-DE" sz="700" smtClean="0">
                <a:solidFill>
                  <a:srgbClr val="6B7581"/>
                </a:solidFill>
                <a:latin typeface="Open Sans" panose="020B0606030504020204" pitchFamily="34" charset="0"/>
              </a:rPr>
              <a:pPr/>
              <a:t>‹Nr.›</a:t>
            </a:fld>
            <a:endParaRPr lang="de-DE" sz="700" dirty="0">
              <a:solidFill>
                <a:srgbClr val="6B7581"/>
              </a:solidFill>
              <a:latin typeface="Open Sans" panose="020B0606030504020204" pitchFamily="34" charset="0"/>
            </a:endParaRPr>
          </a:p>
        </p:txBody>
      </p:sp>
    </p:spTree>
    <p:extLst>
      <p:ext uri="{BB962C8B-B14F-4D97-AF65-F5344CB8AC3E}">
        <p14:creationId xmlns:p14="http://schemas.microsoft.com/office/powerpoint/2010/main" val="938675356"/>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Open Sans" panose="020B0606030504020204" pitchFamily="34" charset="0"/>
        <a:ea typeface="+mn-ea"/>
        <a:cs typeface="+mn-cs"/>
      </a:defRPr>
    </a:lvl1pPr>
    <a:lvl2pPr marL="241294" indent="-241294" algn="l" defTabSz="1219170" rtl="0" eaLnBrk="1" latinLnBrk="0" hangingPunct="1">
      <a:buFont typeface="Arial" panose="020B0604020202020204" pitchFamily="34" charset="0"/>
      <a:buChar char="•"/>
      <a:defRPr sz="1600" kern="1200">
        <a:solidFill>
          <a:schemeClr val="tx1"/>
        </a:solidFill>
        <a:latin typeface="Open Sans" panose="020B0606030504020204" pitchFamily="34" charset="0"/>
        <a:ea typeface="+mn-ea"/>
        <a:cs typeface="+mn-cs"/>
      </a:defRPr>
    </a:lvl2pPr>
    <a:lvl3pPr marL="482588" indent="-241294" algn="l" defTabSz="1219170" rtl="0" eaLnBrk="1" latinLnBrk="0" hangingPunct="1">
      <a:buFont typeface="Arial" panose="020B0604020202020204" pitchFamily="34" charset="0"/>
      <a:buChar char="-"/>
      <a:defRPr sz="1600" kern="1200">
        <a:solidFill>
          <a:schemeClr val="tx1"/>
        </a:solidFill>
        <a:latin typeface="Open Sans" panose="020B0606030504020204" pitchFamily="34" charset="0"/>
        <a:ea typeface="+mn-ea"/>
        <a:cs typeface="+mn-cs"/>
      </a:defRPr>
    </a:lvl3pPr>
    <a:lvl4pPr marL="723882" indent="-241294" algn="l" defTabSz="1219170" rtl="0" eaLnBrk="1" latinLnBrk="0" hangingPunct="1">
      <a:buFont typeface="Arial" panose="020B0604020202020204" pitchFamily="34" charset="0"/>
      <a:buChar char="-"/>
      <a:defRPr sz="1600" kern="1200">
        <a:solidFill>
          <a:schemeClr val="tx1"/>
        </a:solidFill>
        <a:latin typeface="Open Sans" panose="020B0606030504020204" pitchFamily="34" charset="0"/>
        <a:ea typeface="+mn-ea"/>
        <a:cs typeface="+mn-cs"/>
      </a:defRPr>
    </a:lvl4pPr>
    <a:lvl5pPr marL="952476" indent="-228594" algn="l" defTabSz="1219170" rtl="0" eaLnBrk="1" latinLnBrk="0" hangingPunct="1">
      <a:buFont typeface="Arial" panose="020B0604020202020204" pitchFamily="34" charset="0"/>
      <a:buChar char="-"/>
      <a:defRPr sz="1600" kern="1200">
        <a:solidFill>
          <a:schemeClr val="tx1"/>
        </a:solidFill>
        <a:latin typeface="Open Sans" panose="020B0606030504020204" pitchFamily="34" charset="0"/>
        <a:ea typeface="+mn-ea"/>
        <a:cs typeface="+mn-cs"/>
      </a:defRPr>
    </a:lvl5pPr>
    <a:lvl6pPr marL="1193770" indent="-241294" algn="l" defTabSz="1219170" rtl="0" eaLnBrk="1" latinLnBrk="0" hangingPunct="1">
      <a:buFont typeface="Arial" panose="020B0604020202020204" pitchFamily="34" charset="0"/>
      <a:buChar char="-"/>
      <a:defRPr sz="1600" kern="1200">
        <a:solidFill>
          <a:schemeClr val="tx1"/>
        </a:solidFill>
        <a:latin typeface="Open Sans" panose="020B0606030504020204" pitchFamily="34" charset="0"/>
        <a:ea typeface="+mn-ea"/>
        <a:cs typeface="+mn-cs"/>
      </a:defRPr>
    </a:lvl6pPr>
    <a:lvl7pPr marL="1435064" indent="-241294" algn="l" defTabSz="1219170" rtl="0" eaLnBrk="1" latinLnBrk="0" hangingPunct="1">
      <a:buFont typeface="Arial" panose="020B0604020202020204" pitchFamily="34" charset="0"/>
      <a:buChar char="-"/>
      <a:defRPr sz="1600" kern="1200">
        <a:solidFill>
          <a:schemeClr val="tx1"/>
        </a:solidFill>
        <a:latin typeface="Open Sans" panose="020B0606030504020204" pitchFamily="34" charset="0"/>
        <a:ea typeface="+mn-ea"/>
        <a:cs typeface="+mn-cs"/>
      </a:defRPr>
    </a:lvl7pPr>
    <a:lvl8pPr marL="1676358" indent="-241294" algn="l" defTabSz="1219170" rtl="0" eaLnBrk="1" latinLnBrk="0" hangingPunct="1">
      <a:buFont typeface="Arial" panose="020B0604020202020204" pitchFamily="34" charset="0"/>
      <a:buChar char="-"/>
      <a:defRPr sz="1600" kern="1200">
        <a:solidFill>
          <a:schemeClr val="tx1"/>
        </a:solidFill>
        <a:latin typeface="Open Sans" panose="020B0606030504020204" pitchFamily="34" charset="0"/>
        <a:ea typeface="+mn-ea"/>
        <a:cs typeface="+mn-cs"/>
      </a:defRPr>
    </a:lvl8pPr>
    <a:lvl9pPr marL="1917652" indent="-241294" algn="l" defTabSz="1219170" rtl="0" eaLnBrk="1" latinLnBrk="0" hangingPunct="1">
      <a:buFont typeface="Arial" panose="020B0604020202020204" pitchFamily="34" charset="0"/>
      <a:buChar char="-"/>
      <a:defRPr sz="1600" kern="1200">
        <a:solidFill>
          <a:schemeClr val="tx1"/>
        </a:solidFill>
        <a:latin typeface="Open Sans" panose="020B0606030504020204" pitchFamily="34" charset="0"/>
        <a:ea typeface="+mn-ea"/>
        <a:cs typeface="+mn-cs"/>
      </a:defRPr>
    </a:lvl9pPr>
  </p:notesStyle>
  <p:extLst>
    <p:ext uri="{620B2872-D7B9-4A21-9093-7833F8D536E1}">
      <p15:sldGuideLst xmlns:p15="http://schemas.microsoft.com/office/powerpoint/2012/main">
        <p15:guide id="1" pos="3934" userDrawn="1">
          <p15:clr>
            <a:srgbClr val="A4A3A4"/>
          </p15:clr>
        </p15:guide>
        <p15:guide id="2" pos="337" userDrawn="1">
          <p15:clr>
            <a:srgbClr val="A4A3A4"/>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lvl="1"/>
            <a:r>
              <a:rPr lang="de-DE" sz="4000" b="1" dirty="0"/>
              <a:t>EPS – nie gehört? </a:t>
            </a:r>
          </a:p>
          <a:p>
            <a:pPr lvl="1"/>
            <a:r>
              <a:rPr lang="de-DE" sz="4000" dirty="0"/>
              <a:t>Wir sind uns sicher, dass Sie und die </a:t>
            </a:r>
            <a:r>
              <a:rPr lang="de-DE" sz="4000" dirty="0" err="1"/>
              <a:t>Verbraucher:innen</a:t>
            </a:r>
            <a:r>
              <a:rPr lang="de-DE" sz="4000" dirty="0"/>
              <a:t> das einzigartige Verpackungs- und Dämmmaterial </a:t>
            </a:r>
            <a:r>
              <a:rPr lang="de-DE" sz="5400" b="0" i="0" dirty="0">
                <a:solidFill>
                  <a:srgbClr val="FFFFFF"/>
                </a:solidFill>
                <a:effectLst/>
              </a:rPr>
              <a:t>schon lange kennen – allerdings unter den Namen Styropor, </a:t>
            </a:r>
            <a:r>
              <a:rPr lang="de-DE" sz="5400" dirty="0" err="1">
                <a:latin typeface="Open Sans" panose="020B0606030504020204" pitchFamily="34" charset="0"/>
              </a:rPr>
              <a:t>Austrotherm</a:t>
            </a:r>
            <a:r>
              <a:rPr lang="de-DE" sz="5400" dirty="0">
                <a:latin typeface="Open Sans" panose="020B0606030504020204" pitchFamily="34" charset="0"/>
              </a:rPr>
              <a:t>, </a:t>
            </a:r>
            <a:r>
              <a:rPr lang="de-DE" sz="5400" dirty="0" err="1">
                <a:latin typeface="Open Sans" panose="020B0606030504020204" pitchFamily="34" charset="0"/>
              </a:rPr>
              <a:t>Steinopor</a:t>
            </a:r>
            <a:r>
              <a:rPr lang="de-DE" sz="5400" dirty="0">
                <a:latin typeface="Open Sans" panose="020B0606030504020204" pitchFamily="34" charset="0"/>
              </a:rPr>
              <a:t>, </a:t>
            </a:r>
            <a:r>
              <a:rPr lang="de-DE" sz="5400" dirty="0" err="1">
                <a:latin typeface="Open Sans" panose="020B0606030504020204" pitchFamily="34" charset="0"/>
              </a:rPr>
              <a:t>Sagex</a:t>
            </a:r>
            <a:r>
              <a:rPr lang="de-DE" sz="5400" dirty="0">
                <a:latin typeface="Open Sans" panose="020B0606030504020204" pitchFamily="34" charset="0"/>
              </a:rPr>
              <a:t>, </a:t>
            </a:r>
            <a:r>
              <a:rPr lang="de-DE" sz="5400" dirty="0" err="1">
                <a:latin typeface="Open Sans" panose="020B0606030504020204" pitchFamily="34" charset="0"/>
              </a:rPr>
              <a:t>Swisspor</a:t>
            </a:r>
            <a:r>
              <a:rPr lang="de-DE" sz="5400" dirty="0">
                <a:latin typeface="Open Sans" panose="020B0606030504020204" pitchFamily="34" charset="0"/>
              </a:rPr>
              <a:t> EPS, </a:t>
            </a:r>
            <a:r>
              <a:rPr lang="de-DE" sz="5400" dirty="0" err="1">
                <a:latin typeface="Open Sans" panose="020B0606030504020204" pitchFamily="34" charset="0"/>
              </a:rPr>
              <a:t>Hungarocell</a:t>
            </a:r>
            <a:r>
              <a:rPr lang="de-DE" sz="5400" dirty="0">
                <a:latin typeface="Open Sans" panose="020B0606030504020204" pitchFamily="34" charset="0"/>
              </a:rPr>
              <a:t> (Ungarn), </a:t>
            </a:r>
            <a:r>
              <a:rPr lang="de-DE" sz="5400" dirty="0" err="1">
                <a:latin typeface="Open Sans" panose="020B0606030504020204" pitchFamily="34" charset="0"/>
              </a:rPr>
              <a:t>Telgopor</a:t>
            </a:r>
            <a:r>
              <a:rPr lang="de-DE" sz="5400" dirty="0">
                <a:latin typeface="Open Sans" panose="020B0606030504020204" pitchFamily="34" charset="0"/>
              </a:rPr>
              <a:t> (spanischsprachige Länder) oder </a:t>
            </a:r>
            <a:r>
              <a:rPr lang="de-DE" sz="5400" dirty="0" err="1">
                <a:latin typeface="Open Sans" panose="020B0606030504020204" pitchFamily="34" charset="0"/>
              </a:rPr>
              <a:t>Frigolit</a:t>
            </a:r>
            <a:r>
              <a:rPr lang="de-DE" sz="5400" dirty="0">
                <a:latin typeface="Open Sans" panose="020B0606030504020204" pitchFamily="34" charset="0"/>
              </a:rPr>
              <a:t> (Schweden).</a:t>
            </a:r>
            <a:endParaRPr lang="de-DE" sz="5400" b="0" i="0" dirty="0">
              <a:solidFill>
                <a:srgbClr val="FFFFFF"/>
              </a:solidFill>
              <a:effectLst/>
            </a:endParaRPr>
          </a:p>
          <a:p>
            <a:pPr lvl="1"/>
            <a:r>
              <a:rPr lang="de-DE" sz="1800" b="0" kern="1200" dirty="0">
                <a:solidFill>
                  <a:schemeClr val="bg2"/>
                </a:solidFill>
                <a:effectLst/>
                <a:cs typeface="+mn-cs"/>
              </a:rPr>
              <a:t>Wegen der vielen unterschiedlichen Bezeichnungen kam es oft zu Missverständnissen. </a:t>
            </a:r>
          </a:p>
          <a:p>
            <a:pPr marL="285750" indent="-285750">
              <a:buFont typeface="Arial" panose="020B0604020202020204" pitchFamily="34" charset="0"/>
              <a:buChar char="•"/>
            </a:pPr>
            <a:r>
              <a:rPr lang="de-DE" sz="1800" b="0" dirty="0">
                <a:effectLst/>
                <a:ea typeface="Open Sans" panose="020B0606030504020204" pitchFamily="34" charset="0"/>
              </a:rPr>
              <a:t>In Fachkreisen ist deshalb expandiertes Polystyrol (EPS) geläufig.</a:t>
            </a:r>
          </a:p>
          <a:p>
            <a:pPr marL="285750" indent="-285750">
              <a:buFont typeface="Arial" panose="020B0604020202020204" pitchFamily="34" charset="0"/>
              <a:buChar char="•"/>
            </a:pPr>
            <a:r>
              <a:rPr lang="de-DE" sz="1800" b="0" dirty="0">
                <a:effectLst/>
              </a:rPr>
              <a:t>Bewährter Werkstoff: Erfunden wurde EPS schon 1949 von einem deutschen BASF-Wissenschaftler.</a:t>
            </a:r>
            <a:endParaRPr lang="de-DE" b="0" dirty="0">
              <a:effectLst/>
            </a:endParaRPr>
          </a:p>
          <a:p>
            <a:endParaRPr lang="de-DE" b="0" dirty="0">
              <a:effectLst/>
            </a:endParaRPr>
          </a:p>
          <a:p>
            <a:pPr marL="0" marR="0" lvl="0" indent="0" algn="l" defTabSz="914400" rtl="0" eaLnBrk="1" fontAlgn="auto" latinLnBrk="0" hangingPunct="1">
              <a:lnSpc>
                <a:spcPct val="110000"/>
              </a:lnSpc>
              <a:spcBef>
                <a:spcPts val="0"/>
              </a:spcBef>
              <a:spcAft>
                <a:spcPts val="0"/>
              </a:spcAft>
              <a:buClrTx/>
              <a:buSzTx/>
              <a:buFontTx/>
              <a:buNone/>
              <a:tabLst/>
              <a:defRPr/>
            </a:pPr>
            <a:r>
              <a:rPr lang="de-DE" b="1" dirty="0">
                <a:effectLst/>
              </a:rPr>
              <a:t>Und was steckt drin? </a:t>
            </a:r>
          </a:p>
          <a:p>
            <a:pPr marL="0" marR="0" lvl="0" indent="0" algn="l" defTabSz="914400" rtl="0" eaLnBrk="1" fontAlgn="auto" latinLnBrk="0" hangingPunct="1">
              <a:lnSpc>
                <a:spcPct val="110000"/>
              </a:lnSpc>
              <a:spcBef>
                <a:spcPts val="0"/>
              </a:spcBef>
              <a:spcAft>
                <a:spcPts val="0"/>
              </a:spcAft>
              <a:buClrTx/>
              <a:buSzTx/>
              <a:buFontTx/>
              <a:buNone/>
              <a:tabLst/>
              <a:defRPr/>
            </a:pPr>
            <a:r>
              <a:rPr lang="de-DE" b="0" dirty="0">
                <a:effectLst/>
              </a:rPr>
              <a:t>98 % reine Luft und ein </a:t>
            </a:r>
            <a:r>
              <a:rPr lang="de-DE" sz="1200" b="0" baseline="0" dirty="0">
                <a:effectLst/>
              </a:rPr>
              <a:t>minimaler Kunststoffanteil</a:t>
            </a:r>
            <a:r>
              <a:rPr lang="de-DE" b="0" dirty="0">
                <a:effectLst/>
              </a:rPr>
              <a:t> von 2 % Polystyrol. Dieser dehnt </a:t>
            </a:r>
            <a:r>
              <a:rPr lang="de-DE" b="0" i="0" dirty="0">
                <a:solidFill>
                  <a:srgbClr val="FFFFFF"/>
                </a:solidFill>
                <a:effectLst/>
              </a:rPr>
              <a:t>sich in der Herstellung auf ein 40-faches seines eigenen Volumens aus, um all das zu schützen, was zuverlässig geschützt werden muss – und ist dabei noch nachhaltig.</a:t>
            </a:r>
            <a:endParaRPr lang="de-DE" sz="1200" b="1" baseline="0" dirty="0">
              <a:effectLst/>
            </a:endParaRPr>
          </a:p>
          <a:p>
            <a:pPr marL="0" marR="0" lvl="0" indent="0" algn="l" defTabSz="914400" rtl="0" eaLnBrk="1" fontAlgn="auto" latinLnBrk="0" hangingPunct="1">
              <a:lnSpc>
                <a:spcPct val="110000"/>
              </a:lnSpc>
              <a:spcBef>
                <a:spcPts val="0"/>
              </a:spcBef>
              <a:spcAft>
                <a:spcPts val="0"/>
              </a:spcAft>
              <a:buClrTx/>
              <a:buSzTx/>
              <a:buFontTx/>
              <a:buNone/>
              <a:tabLst/>
              <a:defRPr/>
            </a:pPr>
            <a:endParaRPr lang="de-DE" sz="1200" b="1" baseline="0" dirty="0">
              <a:effectLst/>
            </a:endParaRPr>
          </a:p>
          <a:p>
            <a:pPr marL="0" marR="0" lvl="0" indent="0" algn="l" defTabSz="914400" rtl="0" eaLnBrk="1" fontAlgn="auto" latinLnBrk="0" hangingPunct="1">
              <a:lnSpc>
                <a:spcPct val="110000"/>
              </a:lnSpc>
              <a:spcBef>
                <a:spcPts val="0"/>
              </a:spcBef>
              <a:spcAft>
                <a:spcPts val="0"/>
              </a:spcAft>
              <a:buClrTx/>
              <a:buSzTx/>
              <a:buFontTx/>
              <a:buNone/>
              <a:tabLst/>
              <a:defRPr/>
            </a:pPr>
            <a:endParaRPr lang="de-DE" sz="1200" b="1" baseline="0" dirty="0">
              <a:effectLst/>
            </a:endParaRPr>
          </a:p>
          <a:p>
            <a:pPr marL="0" marR="0" lvl="0" indent="0" algn="l" defTabSz="914400" rtl="0" eaLnBrk="1" fontAlgn="auto" latinLnBrk="0" hangingPunct="1">
              <a:lnSpc>
                <a:spcPct val="110000"/>
              </a:lnSpc>
              <a:spcBef>
                <a:spcPts val="0"/>
              </a:spcBef>
              <a:spcAft>
                <a:spcPts val="0"/>
              </a:spcAft>
              <a:buClrTx/>
              <a:buSzTx/>
              <a:buFontTx/>
              <a:buNone/>
              <a:tabLst/>
              <a:defRPr/>
            </a:pPr>
            <a:r>
              <a:rPr lang="de-DE" sz="1200" b="1" i="1" baseline="0" dirty="0">
                <a:effectLst/>
              </a:rPr>
              <a:t>Hintergrundwissen (bei Bedarf):</a:t>
            </a:r>
          </a:p>
          <a:p>
            <a:pPr lvl="1"/>
            <a:r>
              <a:rPr lang="de-DE" b="1" i="1" dirty="0"/>
              <a:t>Zwischen Kunststoff und Luft stimmt die Chemie</a:t>
            </a:r>
          </a:p>
          <a:p>
            <a:pPr marL="285750" indent="-285750">
              <a:buFont typeface="Arial" panose="020B0604020202020204" pitchFamily="34" charset="0"/>
              <a:buChar char="•"/>
            </a:pPr>
            <a:r>
              <a:rPr lang="de-DE" sz="1800" b="0" i="1" dirty="0">
                <a:effectLst/>
                <a:ea typeface="Open Sans ExtraBold" panose="020B0606030504020204" pitchFamily="34" charset="0"/>
              </a:rPr>
              <a:t>Expandiertes </a:t>
            </a:r>
            <a:r>
              <a:rPr lang="de-DE" sz="1800" b="0" i="1" dirty="0"/>
              <a:t>Polystyrol (EPS) entsteht aus dem Kunststoff Styrol.</a:t>
            </a:r>
          </a:p>
          <a:p>
            <a:pPr marL="285750" marR="0" lvl="0" indent="-285750"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lang="de-DE" sz="1800" b="0" i="1" dirty="0"/>
              <a:t>In einem chemischen Verfahren, der Polymerisation, werden </a:t>
            </a:r>
            <a:r>
              <a:rPr lang="de-DE" sz="1800" b="0" i="1" dirty="0" err="1"/>
              <a:t>Styrolmoleküle</a:t>
            </a:r>
            <a:r>
              <a:rPr lang="de-DE" sz="1800" b="0" i="1" dirty="0"/>
              <a:t> zu </a:t>
            </a:r>
            <a:r>
              <a:rPr lang="de-DE" sz="1800" b="0" i="1" dirty="0" err="1"/>
              <a:t>Polystyrolketten</a:t>
            </a:r>
            <a:r>
              <a:rPr lang="de-DE" sz="1800" b="0" i="1" dirty="0"/>
              <a:t> verknüpft. Als Treibmittel wird Pentan verwendet. Dadurch entsteht perlförmiges </a:t>
            </a:r>
            <a:r>
              <a:rPr lang="de-DE" sz="1800" b="0" i="1" dirty="0" err="1"/>
              <a:t>expandierbares</a:t>
            </a:r>
            <a:r>
              <a:rPr lang="de-DE" sz="1800" b="0" i="1" dirty="0"/>
              <a:t> Polystyrol.</a:t>
            </a:r>
          </a:p>
          <a:p>
            <a:pPr marL="285750" marR="0" lvl="0" indent="-285750"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lang="de-DE" sz="1800" b="0" i="1" dirty="0">
                <a:effectLst/>
                <a:ea typeface="Open Sans ExtraBold" panose="020B0606030504020204" pitchFamily="34" charset="0"/>
                <a:cs typeface="Times New Roman" panose="02020603050405020304" pitchFamily="18" charset="0"/>
              </a:rPr>
              <a:t>Dieses wird mit Wasserdampf erwärmt und aufgeschäumt, sodass es sich auf ein Vielfaches der ursprünglichen Größe aufbläht. </a:t>
            </a:r>
          </a:p>
          <a:p>
            <a:pPr marL="285750" marR="0" lvl="0" indent="-285750"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lang="de-DE" sz="1800" b="0" i="1" dirty="0">
                <a:effectLst/>
                <a:ea typeface="Open Sans ExtraBold" panose="020B0606030504020204" pitchFamily="34" charset="0"/>
                <a:cs typeface="Times New Roman" panose="02020603050405020304" pitchFamily="18" charset="0"/>
              </a:rPr>
              <a:t>Die aufgeschäumten Perlen können dann mit Wasserdampf nochmals aufgeschäumt und in Formen weiterverarbeitet werden.</a:t>
            </a:r>
          </a:p>
        </p:txBody>
      </p:sp>
      <p:sp>
        <p:nvSpPr>
          <p:cNvPr id="4" name="Foliennummernplatzhalter 3"/>
          <p:cNvSpPr>
            <a:spLocks noGrp="1"/>
          </p:cNvSpPr>
          <p:nvPr>
            <p:ph type="sldNum" sz="quarter" idx="5"/>
          </p:nvPr>
        </p:nvSpPr>
        <p:spPr/>
        <p:txBody>
          <a:bodyPr/>
          <a:lstStyle/>
          <a:p>
            <a:fld id="{D351D73D-29C5-4677-83DD-44D3F1A2A020}" type="slidenum">
              <a:rPr lang="de-DE" smtClean="0">
                <a:latin typeface="Open Sans" panose="020B0606030504020204" pitchFamily="34" charset="0"/>
              </a:rPr>
              <a:pPr/>
              <a:t>2</a:t>
            </a:fld>
            <a:endParaRPr lang="de-DE" dirty="0">
              <a:latin typeface="Open Sans" panose="020B0606030504020204" pitchFamily="34" charset="0"/>
            </a:endParaRPr>
          </a:p>
        </p:txBody>
      </p:sp>
    </p:spTree>
    <p:extLst>
      <p:ext uri="{BB962C8B-B14F-4D97-AF65-F5344CB8AC3E}">
        <p14:creationId xmlns:p14="http://schemas.microsoft.com/office/powerpoint/2010/main" val="26412464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lang="de-DE" b="1" i="0" dirty="0">
                <a:solidFill>
                  <a:srgbClr val="FFFFFF"/>
                </a:solidFill>
                <a:effectLst/>
              </a:rPr>
              <a:t>EPS, das bedeutet polsternde Luft und schützender Kunststoff für die bestmögliche Sicherheit Ihrer Produkte.</a:t>
            </a:r>
            <a:endParaRPr lang="de-DE" b="0" i="0" dirty="0">
              <a:solidFill>
                <a:srgbClr val="FFFFFF"/>
              </a:solidFill>
              <a:effectLst/>
            </a:endParaRP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endParaRPr lang="de-DE" sz="1200" b="1" dirty="0">
              <a:effectLst/>
            </a:endParaRP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lang="de-DE" sz="1200" b="1" dirty="0">
                <a:effectLst/>
              </a:rPr>
              <a:t>Leicht und trotzdem robust:</a:t>
            </a:r>
            <a:endParaRPr lang="de-DE" sz="1200" b="0" i="0" u="none" strike="noStrike" baseline="0" dirty="0">
              <a:solidFill>
                <a:srgbClr val="055A7C"/>
              </a:solidFill>
            </a:endParaRPr>
          </a:p>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de-DE" sz="1200" b="0" dirty="0">
                <a:effectLst/>
                <a:ea typeface="Open Sans" panose="020B0606030504020204" pitchFamily="34" charset="0"/>
              </a:rPr>
              <a:t>Schutzfunktion:</a:t>
            </a:r>
          </a:p>
          <a:p>
            <a:pPr marL="342900" marR="0" lvl="2" indent="-171450" algn="l" defTabSz="914400" rtl="0" eaLnBrk="1" fontAlgn="auto" latinLnBrk="0" hangingPunct="1">
              <a:lnSpc>
                <a:spcPct val="150000"/>
              </a:lnSpc>
              <a:spcBef>
                <a:spcPts val="0"/>
              </a:spcBef>
              <a:spcAft>
                <a:spcPts val="0"/>
              </a:spcAft>
              <a:buClr>
                <a:schemeClr val="accent1"/>
              </a:buClr>
              <a:buSzPct val="160000"/>
              <a:buFont typeface="Courier New" panose="02070309020205020404" pitchFamily="49" charset="0"/>
              <a:buChar char="o"/>
              <a:tabLst/>
              <a:defRPr/>
            </a:pPr>
            <a:r>
              <a:rPr lang="de-DE" sz="1200" b="0" i="0" u="none" strike="noStrike" kern="1200" baseline="0" dirty="0">
                <a:solidFill>
                  <a:srgbClr val="000000"/>
                </a:solidFill>
              </a:rPr>
              <a:t>schützt Produkte vor aller Art </a:t>
            </a:r>
            <a:r>
              <a:rPr lang="de-DE" sz="1200" b="0" dirty="0">
                <a:effectLst/>
                <a:ea typeface="Open Sans" panose="020B0606030504020204" pitchFamily="34" charset="0"/>
              </a:rPr>
              <a:t>zuverlässigen vor Stößen, ist rüttelfest und bruchsicher.</a:t>
            </a:r>
            <a:r>
              <a:rPr lang="de-DE" sz="1800" b="0" dirty="0">
                <a:effectLst/>
              </a:rPr>
              <a:t> </a:t>
            </a:r>
          </a:p>
          <a:p>
            <a:pPr marL="342900" marR="0" lvl="2" indent="-171450" algn="l" defTabSz="914400" rtl="0" eaLnBrk="1" fontAlgn="auto" latinLnBrk="0" hangingPunct="1">
              <a:lnSpc>
                <a:spcPct val="150000"/>
              </a:lnSpc>
              <a:spcBef>
                <a:spcPts val="0"/>
              </a:spcBef>
              <a:spcAft>
                <a:spcPts val="0"/>
              </a:spcAft>
              <a:buClr>
                <a:schemeClr val="accent1"/>
              </a:buClr>
              <a:buSzPct val="160000"/>
              <a:buFont typeface="Courier New" panose="02070309020205020404" pitchFamily="49" charset="0"/>
              <a:buChar char="o"/>
              <a:tabLst/>
              <a:defRPr/>
            </a:pPr>
            <a:r>
              <a:rPr lang="de-DE" sz="1800" b="0" dirty="0">
                <a:effectLst/>
              </a:rPr>
              <a:t>schützt temperatursensible Medikamente und Impfstoffe</a:t>
            </a:r>
          </a:p>
          <a:p>
            <a:pPr marL="342900" lvl="2" indent="-171450" algn="l">
              <a:lnSpc>
                <a:spcPct val="150000"/>
              </a:lnSpc>
              <a:buFont typeface="Courier New" panose="02070309020205020404" pitchFamily="49" charset="0"/>
              <a:buChar char="o"/>
            </a:pPr>
            <a:r>
              <a:rPr lang="de-DE" sz="1200" b="0" i="0" u="none" strike="noStrike" kern="1200" baseline="0" dirty="0">
                <a:solidFill>
                  <a:srgbClr val="000000"/>
                </a:solidFill>
              </a:rPr>
              <a:t>Ideal v</a:t>
            </a:r>
            <a:r>
              <a:rPr lang="de-DE" sz="1200" b="0" dirty="0"/>
              <a:t>or allem dann, wenn der Schutz auch noch extrem leicht sein muss. Wie zum Beispiel bei Helmen, um den Tragekomfort zu erhöhen oder bei Schutzverpackungen, um Gewicht beim Transport zu sparen.</a:t>
            </a:r>
          </a:p>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de-DE" sz="1800" b="0" dirty="0">
                <a:effectLst/>
                <a:ea typeface="Open Sans" panose="020B0606030504020204" pitchFamily="34" charset="0"/>
                <a:cs typeface="Times New Roman" panose="02020603050405020304" pitchFamily="18" charset="0"/>
              </a:rPr>
              <a:t>Isolierfunktion:</a:t>
            </a:r>
          </a:p>
          <a:p>
            <a:pPr marL="457200" marR="0" lvl="2" indent="-285750" algn="l" defTabSz="914400" rtl="0" eaLnBrk="1" fontAlgn="auto" latinLnBrk="0" hangingPunct="1">
              <a:lnSpc>
                <a:spcPct val="150000"/>
              </a:lnSpc>
              <a:spcBef>
                <a:spcPts val="0"/>
              </a:spcBef>
              <a:spcAft>
                <a:spcPts val="0"/>
              </a:spcAft>
              <a:buClrTx/>
              <a:buSzTx/>
              <a:buFont typeface="Courier New" panose="02070309020205020404" pitchFamily="49" charset="0"/>
              <a:buChar char="o"/>
              <a:tabLst/>
              <a:defRPr/>
            </a:pPr>
            <a:r>
              <a:rPr lang="de-DE" sz="1800" b="0" dirty="0">
                <a:effectLst/>
                <a:ea typeface="Open Sans" panose="020B0606030504020204" pitchFamily="34" charset="0"/>
                <a:cs typeface="Times New Roman" panose="02020603050405020304" pitchFamily="18" charset="0"/>
              </a:rPr>
              <a:t>Dank seiner guten Isolierfähigkeit sorgt EPS dafür, dass zum Beispiel Lebensmittel frisch, keimfrei und hygienisch bleiben. </a:t>
            </a:r>
          </a:p>
          <a:p>
            <a:pPr marL="457200" marR="0" lvl="2" indent="-285750" algn="l" defTabSz="914400" rtl="0" eaLnBrk="1" fontAlgn="auto" latinLnBrk="0" hangingPunct="1">
              <a:lnSpc>
                <a:spcPct val="150000"/>
              </a:lnSpc>
              <a:spcBef>
                <a:spcPts val="0"/>
              </a:spcBef>
              <a:spcAft>
                <a:spcPts val="0"/>
              </a:spcAft>
              <a:buClrTx/>
              <a:buSzTx/>
              <a:buFont typeface="Courier New" panose="02070309020205020404" pitchFamily="49" charset="0"/>
              <a:buChar char="o"/>
              <a:tabLst/>
              <a:defRPr/>
            </a:pPr>
            <a:r>
              <a:rPr lang="de-DE" sz="1800" b="0" dirty="0">
                <a:effectLst/>
                <a:ea typeface="Open Sans" panose="020B0606030504020204" pitchFamily="34" charset="0"/>
                <a:cs typeface="Times New Roman" panose="02020603050405020304" pitchFamily="18" charset="0"/>
              </a:rPr>
              <a:t>Sein hoher Dämmwert ermöglicht konstante Temperaturen über einen längeren Zeitraum im Inneren einer Verpackung. </a:t>
            </a:r>
          </a:p>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de-DE" sz="1800" b="0" dirty="0">
                <a:effectLst/>
                <a:ea typeface="Open Sans" panose="020B0606030504020204" pitchFamily="34" charset="0"/>
                <a:cs typeface="Times New Roman" panose="02020603050405020304" pitchFamily="18" charset="0"/>
              </a:rPr>
              <a:t>Der Kunststoff ist zudem wasserdicht und unempfindlich gegenüber Staub, Hitze, Dampf sowie Feuchtigkeit. </a:t>
            </a:r>
          </a:p>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de-DE" sz="1800" b="0" dirty="0">
                <a:effectLst/>
                <a:ea typeface="Open Sans" panose="020B0606030504020204" pitchFamily="34" charset="0"/>
                <a:cs typeface="Times New Roman" panose="02020603050405020304" pitchFamily="18" charset="0"/>
              </a:rPr>
              <a:t>Auf dem Material können außerdem Pilze und Bakterien nur schwer wachsen.</a:t>
            </a:r>
            <a:endParaRPr lang="de-DE" sz="1200" b="0" dirty="0"/>
          </a:p>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de-DE" b="0" dirty="0"/>
              <a:t>EPS ist 100 % lebensmittelecht: </a:t>
            </a:r>
          </a:p>
          <a:p>
            <a:pPr marL="342900" marR="0" lvl="2" indent="-171450" algn="l" defTabSz="914400" rtl="0" eaLnBrk="1" fontAlgn="auto" latinLnBrk="0" hangingPunct="1">
              <a:lnSpc>
                <a:spcPct val="150000"/>
              </a:lnSpc>
              <a:spcBef>
                <a:spcPts val="0"/>
              </a:spcBef>
              <a:spcAft>
                <a:spcPts val="0"/>
              </a:spcAft>
              <a:buClrTx/>
              <a:buSzTx/>
              <a:buFont typeface="Courier New" panose="02070309020205020404" pitchFamily="49" charset="0"/>
              <a:buChar char="o"/>
              <a:tabLst/>
              <a:defRPr/>
            </a:pPr>
            <a:r>
              <a:rPr lang="de-DE" b="0" dirty="0"/>
              <a:t>EPS-Verpackungen enthalten kein HBCD (Quelle: IK). </a:t>
            </a:r>
          </a:p>
          <a:p>
            <a:pPr marL="342900" marR="0" lvl="2" indent="-171450" algn="l" defTabSz="914400" rtl="0" eaLnBrk="1" fontAlgn="auto" latinLnBrk="0" hangingPunct="1">
              <a:lnSpc>
                <a:spcPct val="150000"/>
              </a:lnSpc>
              <a:spcBef>
                <a:spcPts val="0"/>
              </a:spcBef>
              <a:spcAft>
                <a:spcPts val="0"/>
              </a:spcAft>
              <a:buClrTx/>
              <a:buSzTx/>
              <a:buFont typeface="Courier New" panose="02070309020205020404" pitchFamily="49" charset="0"/>
              <a:buChar char="o"/>
              <a:tabLst/>
              <a:defRPr/>
            </a:pPr>
            <a:r>
              <a:rPr lang="de-DE" b="0" dirty="0"/>
              <a:t>Die Produktion von EPS erfolgt mit Wasserdampf. Deshalb liegen auch nach der Produktherstellung schadstofffreie Weichschäume vor, die keine Schadstoffe abgeben. </a:t>
            </a:r>
          </a:p>
          <a:p>
            <a:pPr marL="342900" marR="0" lvl="2" indent="-171450" algn="l" defTabSz="914400" rtl="0" eaLnBrk="1" fontAlgn="auto" latinLnBrk="0" hangingPunct="1">
              <a:lnSpc>
                <a:spcPct val="150000"/>
              </a:lnSpc>
              <a:spcBef>
                <a:spcPts val="0"/>
              </a:spcBef>
              <a:spcAft>
                <a:spcPts val="0"/>
              </a:spcAft>
              <a:buClrTx/>
              <a:buSzTx/>
              <a:buFont typeface="Courier New" panose="02070309020205020404" pitchFamily="49" charset="0"/>
              <a:buChar char="o"/>
              <a:tabLst/>
              <a:defRPr/>
            </a:pPr>
            <a:r>
              <a:rPr lang="de-DE" b="0" dirty="0"/>
              <a:t>Damit ist es für den Endverbraucher gänzlich unbedenklich. </a:t>
            </a:r>
          </a:p>
          <a:p>
            <a:pPr marL="171450" marR="0" lvl="1"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de-DE" b="0" dirty="0"/>
              <a:t>EPS </a:t>
            </a:r>
            <a:r>
              <a:rPr lang="de-DE" sz="1200" dirty="0">
                <a:effectLst/>
                <a:ea typeface="Open Sans" panose="020B0606030504020204" pitchFamily="34" charset="0"/>
              </a:rPr>
              <a:t>ist zudem geruchs- und geschmacksneutral.</a:t>
            </a:r>
          </a:p>
          <a:p>
            <a:pPr marL="0" marR="0" lvl="1"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endParaRPr lang="de-DE" sz="1200" b="1" dirty="0">
              <a:effectLst/>
            </a:endParaRPr>
          </a:p>
          <a:p>
            <a:pPr marL="0" marR="0" lvl="1"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lang="de-DE" sz="1200" b="1" dirty="0">
                <a:effectLst/>
              </a:rPr>
              <a:t>Und bei all diesen Vorteilen</a:t>
            </a:r>
            <a:r>
              <a:rPr lang="de-DE" sz="1200" b="1" baseline="0" dirty="0">
                <a:effectLst/>
                <a:ea typeface="Open Sans" panose="020B0606030504020204" pitchFamily="34" charset="0"/>
                <a:cs typeface="Times New Roman" panose="02020603050405020304" pitchFamily="18" charset="0"/>
              </a:rPr>
              <a:t>…</a:t>
            </a:r>
            <a:endParaRPr lang="de-DE" sz="1200" b="1" baseline="0" dirty="0">
              <a:effectLst/>
            </a:endParaRPr>
          </a:p>
          <a:p>
            <a:pPr marL="171450" indent="-171450" algn="l">
              <a:lnSpc>
                <a:spcPct val="150000"/>
              </a:lnSpc>
              <a:buFont typeface="Arial" panose="020B0604020202020204" pitchFamily="34" charset="0"/>
              <a:buChar char="•"/>
            </a:pPr>
            <a:r>
              <a:rPr lang="de-DE" sz="1200" b="0" dirty="0">
                <a:effectLst/>
                <a:ea typeface="Open Sans" panose="020B0606030504020204" pitchFamily="34" charset="0"/>
              </a:rPr>
              <a:t>… lässt sich EPS unkompliziert handhaben, zuschneiden und stapeln.</a:t>
            </a:r>
          </a:p>
          <a:p>
            <a:pPr marL="171450" indent="-171450" algn="l">
              <a:lnSpc>
                <a:spcPct val="150000"/>
              </a:lnSpc>
              <a:buFont typeface="Arial" panose="020B0604020202020204" pitchFamily="34" charset="0"/>
              <a:buChar char="•"/>
            </a:pPr>
            <a:r>
              <a:rPr lang="de-DE" sz="1200" b="0" dirty="0">
                <a:effectLst/>
                <a:ea typeface="Open Sans" panose="020B0606030504020204" pitchFamily="34" charset="0"/>
              </a:rPr>
              <a:t>… ist EPS verglichen mit vielen anderen Verpackungs- und Polstermaterialien günstig in der Produktion und später im Einkauf.</a:t>
            </a:r>
            <a:endParaRPr lang="de-DE" sz="1200" b="0" dirty="0">
              <a:effectLst/>
            </a:endParaRPr>
          </a:p>
          <a:p>
            <a:pPr marL="171450" marR="0" lvl="1"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lang="de-DE" b="0" dirty="0"/>
          </a:p>
        </p:txBody>
      </p:sp>
      <p:sp>
        <p:nvSpPr>
          <p:cNvPr id="4" name="Foliennummernplatzhalter 3"/>
          <p:cNvSpPr>
            <a:spLocks noGrp="1"/>
          </p:cNvSpPr>
          <p:nvPr>
            <p:ph type="sldNum" sz="quarter" idx="5"/>
          </p:nvPr>
        </p:nvSpPr>
        <p:spPr/>
        <p:txBody>
          <a:bodyPr/>
          <a:lstStyle/>
          <a:p>
            <a:fld id="{D351D73D-29C5-4677-83DD-44D3F1A2A020}" type="slidenum">
              <a:rPr lang="de-DE" smtClean="0">
                <a:latin typeface="Open Sans" panose="020B0606030504020204" pitchFamily="34" charset="0"/>
              </a:rPr>
              <a:pPr/>
              <a:t>3</a:t>
            </a:fld>
            <a:endParaRPr lang="de-DE" dirty="0">
              <a:latin typeface="Open Sans" panose="020B0606030504020204" pitchFamily="34" charset="0"/>
            </a:endParaRPr>
          </a:p>
        </p:txBody>
      </p:sp>
    </p:spTree>
    <p:extLst>
      <p:ext uri="{BB962C8B-B14F-4D97-AF65-F5344CB8AC3E}">
        <p14:creationId xmlns:p14="http://schemas.microsoft.com/office/powerpoint/2010/main" val="30080421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lang="de-DE" b="1" dirty="0"/>
              <a:t>Und auch aus ökologischer und ökonomischer Sicht ist EPS die ideale Wahl:</a:t>
            </a:r>
            <a:endParaRPr lang="de-DE" sz="1200" b="0" dirty="0">
              <a:effectLst/>
              <a:ea typeface="Open Sans" panose="020B0606030504020204" pitchFamily="34" charset="0"/>
            </a:endParaRP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lang="de-DE" sz="1200" b="0" dirty="0">
                <a:effectLst/>
                <a:ea typeface="Open Sans" panose="020B0606030504020204" pitchFamily="34" charset="0"/>
                <a:cs typeface="Times New Roman" panose="02020603050405020304" pitchFamily="18" charset="0"/>
              </a:rPr>
              <a:t>Das Material bewährt sich bereits während der Nutzungsphase </a:t>
            </a:r>
            <a:r>
              <a:rPr lang="de-DE" sz="1200" b="0" i="0" u="none" strike="noStrike" kern="1200" baseline="0" dirty="0">
                <a:solidFill>
                  <a:srgbClr val="000000"/>
                </a:solidFill>
              </a:rPr>
              <a:t>neben dem hervorragenden, spezifischen Schutz- und Isolierungseigenschaften vor allem durch seine hohe Ökoeffizienz</a:t>
            </a:r>
            <a:r>
              <a:rPr lang="de-DE" sz="1200" b="0" i="0" u="none" strike="noStrike" kern="1200" baseline="0" dirty="0">
                <a:solidFill>
                  <a:srgbClr val="000000"/>
                </a:solidFill>
                <a:effectLst/>
                <a:cs typeface="Times New Roman" panose="02020603050405020304" pitchFamily="18" charset="0"/>
              </a:rPr>
              <a:t>.</a:t>
            </a: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endParaRPr lang="de-DE" sz="1200" b="0" i="0" u="none" strike="noStrike" kern="1200" baseline="0" dirty="0">
              <a:solidFill>
                <a:srgbClr val="000000"/>
              </a:solidFill>
              <a:effectLst/>
              <a:cs typeface="Times New Roman" panose="02020603050405020304" pitchFamily="18" charset="0"/>
            </a:endParaRPr>
          </a:p>
          <a:p>
            <a:pPr marL="285750" marR="0" lvl="0" indent="-285750"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lang="de-DE" sz="1800" b="0" dirty="0">
                <a:effectLst/>
                <a:ea typeface="Open Sans" panose="020B0606030504020204" pitchFamily="34" charset="0"/>
              </a:rPr>
              <a:t>Der direkte Vergleich mit anderen Verpackungsmaterialien zeigt: Es gibt keine nachhaltigere Alternative mit ähnlichen Leistungsmerkmalen wie EPS – weder Papier, Karton oder Pappe, noch Luftpolster oder Biokunststoff</a:t>
            </a:r>
          </a:p>
          <a:p>
            <a:pPr marL="457200" marR="0" lvl="2" indent="-285750" algn="l" defTabSz="914400" rtl="0" eaLnBrk="1" fontAlgn="auto" latinLnBrk="0" hangingPunct="1">
              <a:lnSpc>
                <a:spcPct val="110000"/>
              </a:lnSpc>
              <a:spcBef>
                <a:spcPts val="0"/>
              </a:spcBef>
              <a:spcAft>
                <a:spcPts val="0"/>
              </a:spcAft>
              <a:buClrTx/>
              <a:buSzTx/>
              <a:buFont typeface="Courier New" panose="02070309020205020404" pitchFamily="49" charset="0"/>
              <a:buChar char="o"/>
              <a:tabLst/>
              <a:defRPr/>
            </a:pPr>
            <a:r>
              <a:rPr lang="de-DE" sz="1800" b="0" dirty="0">
                <a:effectLst/>
              </a:rPr>
              <a:t>Ressourcenschonende Alternative gegenüber einem Kartonage-Substitut: </a:t>
            </a:r>
          </a:p>
          <a:p>
            <a:pPr marL="820738" marR="0" lvl="4" indent="-285750" algn="l" defTabSz="914400" rtl="0" eaLnBrk="1" fontAlgn="auto" latinLnBrk="0" hangingPunct="1">
              <a:lnSpc>
                <a:spcPct val="110000"/>
              </a:lnSpc>
              <a:spcBef>
                <a:spcPts val="0"/>
              </a:spcBef>
              <a:spcAft>
                <a:spcPts val="0"/>
              </a:spcAft>
              <a:buClrTx/>
              <a:buSzTx/>
              <a:buFont typeface="Symbol" pitchFamily="2" charset="2"/>
              <a:buChar char="-"/>
              <a:tabLst/>
              <a:defRPr/>
            </a:pPr>
            <a:r>
              <a:rPr lang="de-DE" sz="1600" b="0" dirty="0">
                <a:effectLst/>
              </a:rPr>
              <a:t>Ein </a:t>
            </a:r>
            <a:r>
              <a:rPr lang="de-DE" sz="1600" b="0" dirty="0">
                <a:effectLst/>
                <a:ea typeface="Open Sans" panose="020B0606030504020204" pitchFamily="34" charset="0"/>
                <a:cs typeface="Times New Roman" panose="02020603050405020304" pitchFamily="18" charset="0"/>
              </a:rPr>
              <a:t>EPS</a:t>
            </a:r>
            <a:r>
              <a:rPr lang="de-DE" sz="1600" b="0" baseline="0" dirty="0">
                <a:effectLst/>
                <a:ea typeface="Open Sans" panose="020B0606030504020204" pitchFamily="34" charset="0"/>
                <a:cs typeface="Times New Roman" panose="02020603050405020304" pitchFamily="18" charset="0"/>
              </a:rPr>
              <a:t>-Formteil</a:t>
            </a:r>
            <a:r>
              <a:rPr lang="de-DE" sz="1600" b="0" baseline="0" dirty="0">
                <a:effectLst/>
              </a:rPr>
              <a:t> </a:t>
            </a:r>
            <a:r>
              <a:rPr lang="de-DE" sz="1600" b="0" dirty="0">
                <a:effectLst/>
              </a:rPr>
              <a:t>hat bis zu 40 % weniger CO</a:t>
            </a:r>
            <a:r>
              <a:rPr lang="de-DE" sz="1600" b="0" baseline="-25000" dirty="0">
                <a:effectLst/>
              </a:rPr>
              <a:t>2</a:t>
            </a:r>
            <a:r>
              <a:rPr lang="de-DE" sz="1600" b="0" baseline="0" dirty="0">
                <a:effectLst/>
              </a:rPr>
              <a:t>-</a:t>
            </a:r>
            <a:r>
              <a:rPr lang="de-DE" sz="1600" b="0" dirty="0">
                <a:effectLst/>
              </a:rPr>
              <a:t>Emissionen im Vergleich zu einem  Kartonage-Substitut (</a:t>
            </a:r>
            <a:r>
              <a:rPr lang="de-DE" sz="1600" dirty="0">
                <a:solidFill>
                  <a:schemeClr val="accent1"/>
                </a:solidFill>
              </a:rPr>
              <a:t>Quelle: PWC („</a:t>
            </a:r>
            <a:r>
              <a:rPr lang="de-DE" sz="1600" dirty="0" err="1">
                <a:solidFill>
                  <a:schemeClr val="accent1"/>
                </a:solidFill>
              </a:rPr>
              <a:t>Three</a:t>
            </a:r>
            <a:r>
              <a:rPr lang="de-DE" sz="1600" dirty="0">
                <a:solidFill>
                  <a:schemeClr val="accent1"/>
                </a:solidFill>
              </a:rPr>
              <a:t> </a:t>
            </a:r>
            <a:r>
              <a:rPr lang="de-DE" sz="1600" dirty="0" err="1">
                <a:solidFill>
                  <a:schemeClr val="accent1"/>
                </a:solidFill>
              </a:rPr>
              <a:t>packaging</a:t>
            </a:r>
            <a:r>
              <a:rPr lang="de-DE" sz="1600" dirty="0">
                <a:solidFill>
                  <a:schemeClr val="accent1"/>
                </a:solidFill>
              </a:rPr>
              <a:t> </a:t>
            </a:r>
            <a:r>
              <a:rPr lang="de-DE" sz="1600" dirty="0" err="1">
                <a:solidFill>
                  <a:schemeClr val="accent1"/>
                </a:solidFill>
              </a:rPr>
              <a:t>solutions</a:t>
            </a:r>
            <a:r>
              <a:rPr lang="de-DE" sz="1600" dirty="0">
                <a:solidFill>
                  <a:schemeClr val="accent1"/>
                </a:solidFill>
              </a:rPr>
              <a:t> </a:t>
            </a:r>
            <a:r>
              <a:rPr lang="de-DE" sz="1600" dirty="0" err="1">
                <a:solidFill>
                  <a:schemeClr val="accent1"/>
                </a:solidFill>
              </a:rPr>
              <a:t>for</a:t>
            </a:r>
            <a:r>
              <a:rPr lang="de-DE" sz="1600" dirty="0">
                <a:solidFill>
                  <a:schemeClr val="accent1"/>
                </a:solidFill>
              </a:rPr>
              <a:t> </a:t>
            </a:r>
            <a:r>
              <a:rPr lang="de-DE" sz="1600" dirty="0" err="1">
                <a:solidFill>
                  <a:schemeClr val="accent1"/>
                </a:solidFill>
              </a:rPr>
              <a:t>fresh</a:t>
            </a:r>
            <a:r>
              <a:rPr lang="de-DE" sz="1600" dirty="0">
                <a:solidFill>
                  <a:schemeClr val="accent1"/>
                </a:solidFill>
              </a:rPr>
              <a:t> </a:t>
            </a:r>
            <a:r>
              <a:rPr lang="de-DE" sz="1600" dirty="0" err="1">
                <a:solidFill>
                  <a:schemeClr val="accent1"/>
                </a:solidFill>
              </a:rPr>
              <a:t>food</a:t>
            </a:r>
            <a:r>
              <a:rPr lang="de-DE" sz="1600" dirty="0">
                <a:solidFill>
                  <a:schemeClr val="accent1"/>
                </a:solidFill>
              </a:rPr>
              <a:t>. A </a:t>
            </a:r>
            <a:r>
              <a:rPr lang="de-DE" sz="1600" dirty="0" err="1">
                <a:solidFill>
                  <a:schemeClr val="accent1"/>
                </a:solidFill>
              </a:rPr>
              <a:t>comparative</a:t>
            </a:r>
            <a:r>
              <a:rPr lang="de-DE" sz="1600" dirty="0">
                <a:solidFill>
                  <a:schemeClr val="accent1"/>
                </a:solidFill>
              </a:rPr>
              <a:t> </a:t>
            </a:r>
            <a:r>
              <a:rPr lang="de-DE" sz="1600" dirty="0" err="1">
                <a:solidFill>
                  <a:schemeClr val="accent1"/>
                </a:solidFill>
              </a:rPr>
              <a:t>study</a:t>
            </a:r>
            <a:r>
              <a:rPr lang="de-DE" sz="1600" dirty="0">
                <a:solidFill>
                  <a:schemeClr val="accent1"/>
                </a:solidFill>
              </a:rPr>
              <a:t>“, 2012))</a:t>
            </a:r>
          </a:p>
          <a:p>
            <a:pPr marL="820738" marR="0" lvl="4" indent="-285750" algn="l" defTabSz="914400" rtl="0" eaLnBrk="1" fontAlgn="auto" latinLnBrk="0" hangingPunct="1">
              <a:lnSpc>
                <a:spcPct val="110000"/>
              </a:lnSpc>
              <a:spcBef>
                <a:spcPts val="0"/>
              </a:spcBef>
              <a:spcAft>
                <a:spcPts val="0"/>
              </a:spcAft>
              <a:buClrTx/>
              <a:buSzTx/>
              <a:buFont typeface="Symbol" pitchFamily="2" charset="2"/>
              <a:buChar char="-"/>
              <a:tabLst/>
              <a:defRPr/>
            </a:pPr>
            <a:r>
              <a:rPr lang="de-DE" sz="1600" b="0" dirty="0">
                <a:effectLst/>
              </a:rPr>
              <a:t>Die Herstellung eines </a:t>
            </a:r>
            <a:r>
              <a:rPr lang="de-DE" sz="1600" b="0" dirty="0">
                <a:effectLst/>
                <a:ea typeface="Open Sans" panose="020B0606030504020204" pitchFamily="34" charset="0"/>
                <a:cs typeface="Times New Roman" panose="02020603050405020304" pitchFamily="18" charset="0"/>
              </a:rPr>
              <a:t>EPS</a:t>
            </a:r>
            <a:r>
              <a:rPr lang="de-DE" sz="1600" b="0" dirty="0">
                <a:effectLst/>
              </a:rPr>
              <a:t>-Formteils benötigt mehr als 20 % weniger Energie als ein vergleichbares Kartonage-Substitut. (</a:t>
            </a:r>
            <a:r>
              <a:rPr lang="de-DE" sz="1600" dirty="0">
                <a:solidFill>
                  <a:schemeClr val="accent1"/>
                </a:solidFill>
              </a:rPr>
              <a:t>Quelle: PWC („</a:t>
            </a:r>
            <a:r>
              <a:rPr lang="de-DE" sz="1600" dirty="0" err="1">
                <a:solidFill>
                  <a:schemeClr val="accent1"/>
                </a:solidFill>
              </a:rPr>
              <a:t>Three</a:t>
            </a:r>
            <a:r>
              <a:rPr lang="de-DE" sz="1600" dirty="0">
                <a:solidFill>
                  <a:schemeClr val="accent1"/>
                </a:solidFill>
              </a:rPr>
              <a:t> </a:t>
            </a:r>
            <a:r>
              <a:rPr lang="de-DE" sz="1600" dirty="0" err="1">
                <a:solidFill>
                  <a:schemeClr val="accent1"/>
                </a:solidFill>
              </a:rPr>
              <a:t>packaging</a:t>
            </a:r>
            <a:r>
              <a:rPr lang="de-DE" sz="1600" dirty="0">
                <a:solidFill>
                  <a:schemeClr val="accent1"/>
                </a:solidFill>
              </a:rPr>
              <a:t> </a:t>
            </a:r>
            <a:r>
              <a:rPr lang="de-DE" sz="1600" dirty="0" err="1">
                <a:solidFill>
                  <a:schemeClr val="accent1"/>
                </a:solidFill>
              </a:rPr>
              <a:t>solutions</a:t>
            </a:r>
            <a:r>
              <a:rPr lang="de-DE" sz="1600" dirty="0">
                <a:solidFill>
                  <a:schemeClr val="accent1"/>
                </a:solidFill>
              </a:rPr>
              <a:t> </a:t>
            </a:r>
            <a:r>
              <a:rPr lang="de-DE" sz="1600" dirty="0" err="1">
                <a:solidFill>
                  <a:schemeClr val="accent1"/>
                </a:solidFill>
              </a:rPr>
              <a:t>for</a:t>
            </a:r>
            <a:r>
              <a:rPr lang="de-DE" sz="1600" dirty="0">
                <a:solidFill>
                  <a:schemeClr val="accent1"/>
                </a:solidFill>
              </a:rPr>
              <a:t> </a:t>
            </a:r>
            <a:r>
              <a:rPr lang="de-DE" sz="1600" dirty="0" err="1">
                <a:solidFill>
                  <a:schemeClr val="accent1"/>
                </a:solidFill>
              </a:rPr>
              <a:t>fresh</a:t>
            </a:r>
            <a:r>
              <a:rPr lang="de-DE" sz="1600" dirty="0">
                <a:solidFill>
                  <a:schemeClr val="accent1"/>
                </a:solidFill>
              </a:rPr>
              <a:t> </a:t>
            </a:r>
            <a:r>
              <a:rPr lang="de-DE" sz="1600" dirty="0" err="1">
                <a:solidFill>
                  <a:schemeClr val="accent1"/>
                </a:solidFill>
              </a:rPr>
              <a:t>food</a:t>
            </a:r>
            <a:r>
              <a:rPr lang="de-DE" sz="1600" dirty="0">
                <a:solidFill>
                  <a:schemeClr val="accent1"/>
                </a:solidFill>
              </a:rPr>
              <a:t>. A </a:t>
            </a:r>
            <a:r>
              <a:rPr lang="de-DE" sz="1600" dirty="0" err="1">
                <a:solidFill>
                  <a:schemeClr val="accent1"/>
                </a:solidFill>
              </a:rPr>
              <a:t>comparative</a:t>
            </a:r>
            <a:r>
              <a:rPr lang="de-DE" sz="1600" dirty="0">
                <a:solidFill>
                  <a:schemeClr val="accent1"/>
                </a:solidFill>
              </a:rPr>
              <a:t> </a:t>
            </a:r>
            <a:r>
              <a:rPr lang="de-DE" sz="1600" dirty="0" err="1">
                <a:solidFill>
                  <a:schemeClr val="accent1"/>
                </a:solidFill>
              </a:rPr>
              <a:t>study</a:t>
            </a:r>
            <a:r>
              <a:rPr lang="de-DE" sz="1600" dirty="0">
                <a:solidFill>
                  <a:schemeClr val="accent1"/>
                </a:solidFill>
              </a:rPr>
              <a:t>“, 2012))</a:t>
            </a:r>
            <a:endParaRPr lang="de-DE" sz="1600" b="0" dirty="0">
              <a:effectLst/>
            </a:endParaRPr>
          </a:p>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de-DE" sz="1200" b="0" dirty="0">
                <a:effectLst/>
                <a:ea typeface="Open Sans" panose="020B0606030504020204" pitchFamily="34" charset="0"/>
                <a:cs typeface="Times New Roman" panose="02020603050405020304" pitchFamily="18" charset="0"/>
              </a:rPr>
              <a:t>EPS</a:t>
            </a:r>
            <a:r>
              <a:rPr lang="de-DE" sz="1200" b="0" baseline="30000" dirty="0">
                <a:effectLst/>
                <a:ea typeface="Open Sans" panose="020B0606030504020204" pitchFamily="34" charset="0"/>
                <a:cs typeface="Times New Roman" panose="02020603050405020304" pitchFamily="18" charset="0"/>
              </a:rPr>
              <a:t> </a:t>
            </a:r>
            <a:r>
              <a:rPr lang="de-DE" sz="1200" b="0" dirty="0">
                <a:effectLst/>
              </a:rPr>
              <a:t>ist bis zu 10 % günstiger als ein Kartonage-Substitut (</a:t>
            </a:r>
            <a:r>
              <a:rPr lang="de-DE" sz="1200" dirty="0">
                <a:solidFill>
                  <a:schemeClr val="accent1"/>
                </a:solidFill>
              </a:rPr>
              <a:t>Quelle: PWC („</a:t>
            </a:r>
            <a:r>
              <a:rPr lang="de-DE" sz="1200" dirty="0" err="1">
                <a:solidFill>
                  <a:schemeClr val="accent1"/>
                </a:solidFill>
              </a:rPr>
              <a:t>Three</a:t>
            </a:r>
            <a:r>
              <a:rPr lang="de-DE" sz="1200" dirty="0">
                <a:solidFill>
                  <a:schemeClr val="accent1"/>
                </a:solidFill>
              </a:rPr>
              <a:t> </a:t>
            </a:r>
            <a:r>
              <a:rPr lang="de-DE" sz="1200" dirty="0" err="1">
                <a:solidFill>
                  <a:schemeClr val="accent1"/>
                </a:solidFill>
              </a:rPr>
              <a:t>packaging</a:t>
            </a:r>
            <a:r>
              <a:rPr lang="de-DE" sz="1200" dirty="0">
                <a:solidFill>
                  <a:schemeClr val="accent1"/>
                </a:solidFill>
              </a:rPr>
              <a:t> </a:t>
            </a:r>
            <a:r>
              <a:rPr lang="de-DE" sz="1200" dirty="0" err="1">
                <a:solidFill>
                  <a:schemeClr val="accent1"/>
                </a:solidFill>
              </a:rPr>
              <a:t>solutions</a:t>
            </a:r>
            <a:r>
              <a:rPr lang="de-DE" sz="1200" dirty="0">
                <a:solidFill>
                  <a:schemeClr val="accent1"/>
                </a:solidFill>
              </a:rPr>
              <a:t> </a:t>
            </a:r>
            <a:r>
              <a:rPr lang="de-DE" sz="1200" dirty="0" err="1">
                <a:solidFill>
                  <a:schemeClr val="accent1"/>
                </a:solidFill>
              </a:rPr>
              <a:t>for</a:t>
            </a:r>
            <a:r>
              <a:rPr lang="de-DE" sz="1200" dirty="0">
                <a:solidFill>
                  <a:schemeClr val="accent1"/>
                </a:solidFill>
              </a:rPr>
              <a:t> </a:t>
            </a:r>
            <a:r>
              <a:rPr lang="de-DE" sz="1200" dirty="0" err="1">
                <a:solidFill>
                  <a:schemeClr val="accent1"/>
                </a:solidFill>
              </a:rPr>
              <a:t>fresh</a:t>
            </a:r>
            <a:r>
              <a:rPr lang="de-DE" sz="1200" dirty="0">
                <a:solidFill>
                  <a:schemeClr val="accent1"/>
                </a:solidFill>
              </a:rPr>
              <a:t> </a:t>
            </a:r>
            <a:r>
              <a:rPr lang="de-DE" sz="1200" dirty="0" err="1">
                <a:solidFill>
                  <a:schemeClr val="accent1"/>
                </a:solidFill>
              </a:rPr>
              <a:t>food</a:t>
            </a:r>
            <a:r>
              <a:rPr lang="de-DE" sz="1200" dirty="0">
                <a:solidFill>
                  <a:schemeClr val="accent1"/>
                </a:solidFill>
              </a:rPr>
              <a:t>. A </a:t>
            </a:r>
            <a:r>
              <a:rPr lang="de-DE" sz="1200" dirty="0" err="1">
                <a:solidFill>
                  <a:schemeClr val="accent1"/>
                </a:solidFill>
              </a:rPr>
              <a:t>comparative</a:t>
            </a:r>
            <a:r>
              <a:rPr lang="de-DE" sz="1200" dirty="0">
                <a:solidFill>
                  <a:schemeClr val="accent1"/>
                </a:solidFill>
              </a:rPr>
              <a:t> </a:t>
            </a:r>
            <a:r>
              <a:rPr lang="de-DE" sz="1200" dirty="0" err="1">
                <a:solidFill>
                  <a:schemeClr val="accent1"/>
                </a:solidFill>
              </a:rPr>
              <a:t>study</a:t>
            </a:r>
            <a:r>
              <a:rPr lang="de-DE" sz="1200" dirty="0">
                <a:solidFill>
                  <a:schemeClr val="accent1"/>
                </a:solidFill>
              </a:rPr>
              <a:t>“, 2012)</a:t>
            </a:r>
          </a:p>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de-DE" sz="1800" b="0" dirty="0">
                <a:effectLst/>
                <a:ea typeface="Open Sans" panose="020B0606030504020204" pitchFamily="34" charset="0"/>
                <a:cs typeface="Times New Roman" panose="02020603050405020304" pitchFamily="18" charset="0"/>
              </a:rPr>
              <a:t>Allein die Zusammensetzung von EPS ist vorteilhaft: </a:t>
            </a:r>
          </a:p>
          <a:p>
            <a:pPr marL="457200" marR="0" lvl="2" indent="-285750" algn="l" defTabSz="914400" rtl="0" eaLnBrk="1" fontAlgn="auto" latinLnBrk="0" hangingPunct="1">
              <a:lnSpc>
                <a:spcPct val="110000"/>
              </a:lnSpc>
              <a:spcBef>
                <a:spcPts val="0"/>
              </a:spcBef>
              <a:spcAft>
                <a:spcPts val="0"/>
              </a:spcAft>
              <a:buClrTx/>
              <a:buSzTx/>
              <a:buFont typeface="Courier New" panose="02070309020205020404" pitchFamily="49" charset="0"/>
              <a:buChar char="o"/>
              <a:tabLst/>
              <a:defRPr/>
            </a:pPr>
            <a:r>
              <a:rPr lang="de-DE" sz="1800" b="0" dirty="0">
                <a:effectLst/>
                <a:ea typeface="Open Sans" panose="020B0606030504020204" pitchFamily="34" charset="0"/>
                <a:cs typeface="Times New Roman" panose="02020603050405020304" pitchFamily="18" charset="0"/>
              </a:rPr>
              <a:t>EPS verbraucht weniger Ressourcen, ist leicht und spart deshalb Gewicht. </a:t>
            </a:r>
          </a:p>
          <a:p>
            <a:pPr marL="457200" marR="0" lvl="2" indent="-285750" algn="l" defTabSz="914400" rtl="0" eaLnBrk="1" fontAlgn="auto" latinLnBrk="0" hangingPunct="1">
              <a:lnSpc>
                <a:spcPct val="110000"/>
              </a:lnSpc>
              <a:spcBef>
                <a:spcPts val="0"/>
              </a:spcBef>
              <a:spcAft>
                <a:spcPts val="0"/>
              </a:spcAft>
              <a:buClrTx/>
              <a:buSzTx/>
              <a:buFont typeface="Courier New" panose="02070309020205020404" pitchFamily="49" charset="0"/>
              <a:buChar char="o"/>
              <a:tabLst/>
              <a:defRPr/>
            </a:pPr>
            <a:r>
              <a:rPr lang="de-DE" sz="1800" b="0" i="0" dirty="0">
                <a:solidFill>
                  <a:srgbClr val="3A3B3C"/>
                </a:solidFill>
                <a:effectLst/>
                <a:cs typeface="Times New Roman" panose="02020603050405020304" pitchFamily="18" charset="0"/>
              </a:rPr>
              <a:t>J</a:t>
            </a:r>
            <a:r>
              <a:rPr lang="de-DE" sz="1800" b="0" i="0" dirty="0">
                <a:solidFill>
                  <a:srgbClr val="3A3B3C"/>
                </a:solidFill>
                <a:effectLst/>
              </a:rPr>
              <a:t>e leichter ein Fahrzeug ist, desto weniger Benzin benötigt es. Das gilt natürlich auch für den Transport von Produkten. </a:t>
            </a:r>
            <a:r>
              <a:rPr lang="de-DE" sz="1800" b="0" dirty="0">
                <a:effectLst/>
                <a:ea typeface="Open Sans" panose="020B0606030504020204" pitchFamily="34" charset="0"/>
                <a:cs typeface="Times New Roman" panose="02020603050405020304" pitchFamily="18" charset="0"/>
              </a:rPr>
              <a:t>Weniger Kraftstoffverbrauch beim Transport auf der Straße bedeutet weniger CO</a:t>
            </a:r>
            <a:r>
              <a:rPr lang="de-DE" sz="1800" b="0" baseline="-25000" dirty="0">
                <a:effectLst/>
                <a:ea typeface="Open Sans" panose="020B0606030504020204" pitchFamily="34" charset="0"/>
                <a:cs typeface="Times New Roman" panose="02020603050405020304" pitchFamily="18" charset="0"/>
              </a:rPr>
              <a:t>2</a:t>
            </a:r>
            <a:r>
              <a:rPr lang="de-DE" sz="1800" b="0" dirty="0">
                <a:effectLst/>
                <a:ea typeface="Open Sans" panose="020B0606030504020204" pitchFamily="34" charset="0"/>
                <a:cs typeface="Times New Roman" panose="02020603050405020304" pitchFamily="18" charset="0"/>
              </a:rPr>
              <a:t> in der Luft. </a:t>
            </a:r>
          </a:p>
          <a:p>
            <a:pPr marL="457200" marR="0" lvl="2" indent="-285750" algn="l" defTabSz="914400" rtl="0" eaLnBrk="1" fontAlgn="auto" latinLnBrk="0" hangingPunct="1">
              <a:lnSpc>
                <a:spcPct val="110000"/>
              </a:lnSpc>
              <a:spcBef>
                <a:spcPts val="0"/>
              </a:spcBef>
              <a:spcAft>
                <a:spcPts val="0"/>
              </a:spcAft>
              <a:buClrTx/>
              <a:buSzTx/>
              <a:buFont typeface="Courier New" panose="02070309020205020404" pitchFamily="49" charset="0"/>
              <a:buChar char="o"/>
              <a:tabLst/>
              <a:defRPr/>
            </a:pPr>
            <a:r>
              <a:rPr lang="de-DE" sz="1800" b="0" dirty="0">
                <a:effectLst/>
              </a:rPr>
              <a:t>Beim Versand ergibt sich durch das geringere Gewicht und das geringe Volumen der Polster zudem eine erhöhte Packdichte.</a:t>
            </a:r>
          </a:p>
          <a:p>
            <a:pPr marL="457200" marR="0" lvl="2" indent="-285750" algn="l" defTabSz="914400" rtl="0" eaLnBrk="1" fontAlgn="auto" latinLnBrk="0" hangingPunct="1">
              <a:lnSpc>
                <a:spcPct val="110000"/>
              </a:lnSpc>
              <a:spcBef>
                <a:spcPts val="0"/>
              </a:spcBef>
              <a:spcAft>
                <a:spcPts val="0"/>
              </a:spcAft>
              <a:buClrTx/>
              <a:buSzTx/>
              <a:buFont typeface="Courier New" panose="02070309020205020404" pitchFamily="49" charset="0"/>
              <a:buChar char="o"/>
              <a:tabLst/>
              <a:defRPr/>
            </a:pPr>
            <a:r>
              <a:rPr lang="de-DE" sz="1800" b="0" dirty="0">
                <a:effectLst/>
                <a:ea typeface="Open Sans" panose="020B0606030504020204" pitchFamily="34" charset="0"/>
                <a:cs typeface="Times New Roman" panose="02020603050405020304" pitchFamily="18" charset="0"/>
              </a:rPr>
              <a:t>Durch die guten Isolationseigenschaften von EPS ist eine weitere Kühlung oder Erwärmung von Produkten oft nicht nötig, sodass Energie gespart werden kann.</a:t>
            </a:r>
          </a:p>
          <a:p>
            <a:endParaRPr lang="de-DE" dirty="0"/>
          </a:p>
        </p:txBody>
      </p:sp>
      <p:sp>
        <p:nvSpPr>
          <p:cNvPr id="4" name="Foliennummernplatzhalter 3"/>
          <p:cNvSpPr>
            <a:spLocks noGrp="1"/>
          </p:cNvSpPr>
          <p:nvPr>
            <p:ph type="sldNum" sz="quarter" idx="5"/>
          </p:nvPr>
        </p:nvSpPr>
        <p:spPr/>
        <p:txBody>
          <a:bodyPr/>
          <a:lstStyle/>
          <a:p>
            <a:r>
              <a:rPr lang="de-DE" sz="700" dirty="0">
                <a:solidFill>
                  <a:srgbClr val="6B7581"/>
                </a:solidFill>
                <a:latin typeface="Open Sans" panose="020B0606030504020204" pitchFamily="34" charset="0"/>
              </a:rPr>
              <a:t>| Seite </a:t>
            </a:r>
            <a:fld id="{40171173-07BE-4CB8-B53A-6CE314DE958E}" type="slidenum">
              <a:rPr lang="de-DE" sz="700" smtClean="0">
                <a:solidFill>
                  <a:srgbClr val="6B7581"/>
                </a:solidFill>
                <a:latin typeface="Open Sans" panose="020B0606030504020204" pitchFamily="34" charset="0"/>
              </a:rPr>
              <a:t>4</a:t>
            </a:fld>
            <a:endParaRPr lang="de-DE" sz="700" dirty="0">
              <a:solidFill>
                <a:srgbClr val="6B7581"/>
              </a:solidFill>
              <a:latin typeface="Open Sans" panose="020B0606030504020204" pitchFamily="34" charset="0"/>
            </a:endParaRPr>
          </a:p>
        </p:txBody>
      </p:sp>
    </p:spTree>
    <p:extLst>
      <p:ext uri="{BB962C8B-B14F-4D97-AF65-F5344CB8AC3E}">
        <p14:creationId xmlns:p14="http://schemas.microsoft.com/office/powerpoint/2010/main" val="27839598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285750" marR="0" lvl="1" indent="-285750"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lang="de-DE" sz="1800" b="0" dirty="0">
                <a:effectLst/>
                <a:ea typeface="Open Sans" panose="020B0606030504020204" pitchFamily="34" charset="0"/>
                <a:cs typeface="Times New Roman" panose="02020603050405020304" pitchFamily="18" charset="0"/>
              </a:rPr>
              <a:t>Bei der Produktion werden weniger Rohstoffe, Chemie und Wasser benötigt als bei anderen Verpackungsmaterialien, wie etwa laminierter Pappe.</a:t>
            </a:r>
          </a:p>
          <a:p>
            <a:pPr marL="285750" marR="0" lvl="1" indent="-285750"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lang="de-DE" sz="1800" b="0" dirty="0">
                <a:effectLst/>
              </a:rPr>
              <a:t>In Zahlen: Schwefeldioxidemissionen -20 %, Wasserverbrauch -70 %, Nährstoffanreicherung im Wasser -80 % (</a:t>
            </a:r>
            <a:r>
              <a:rPr lang="de-DE" sz="1800" dirty="0">
                <a:solidFill>
                  <a:schemeClr val="accent1"/>
                </a:solidFill>
              </a:rPr>
              <a:t>Quelle: </a:t>
            </a:r>
            <a:r>
              <a:rPr lang="de-DE" sz="1800" dirty="0" err="1">
                <a:solidFill>
                  <a:schemeClr val="accent1"/>
                </a:solidFill>
              </a:rPr>
              <a:t>Schlaadt</a:t>
            </a:r>
            <a:r>
              <a:rPr lang="de-DE" sz="1800" dirty="0">
                <a:solidFill>
                  <a:schemeClr val="accent1"/>
                </a:solidFill>
              </a:rPr>
              <a:t> (Präsentation zu EPS &amp; Nachhaltigkeit, 2021))</a:t>
            </a:r>
            <a:endParaRPr lang="de-DE" sz="1800" b="0" dirty="0">
              <a:effectLst/>
            </a:endParaRPr>
          </a:p>
          <a:p>
            <a:pPr marL="171450" marR="0" lvl="1" indent="-171450"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lang="de-DE" sz="1200" b="0" dirty="0">
                <a:effectLst/>
                <a:ea typeface="Open Sans" panose="020B0606030504020204" pitchFamily="34" charset="0"/>
                <a:cs typeface="Times New Roman" panose="02020603050405020304" pitchFamily="18" charset="0"/>
              </a:rPr>
              <a:t>EPS ist bei der Herstellung und Produktion FCKW-frei und weist geringe Luft- und Wasserbelastungen auf.</a:t>
            </a:r>
          </a:p>
          <a:p>
            <a:pPr marL="171450" marR="0" lvl="0" indent="-171450"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endParaRPr lang="de-DE" b="0" dirty="0">
              <a:effectLst/>
            </a:endParaRPr>
          </a:p>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lang="de-DE" sz="1200" b="1" dirty="0"/>
              <a:t>Und am Ende des Lebenszyklus?</a:t>
            </a:r>
          </a:p>
          <a:p>
            <a:pPr marL="171450" marR="0" lvl="0" indent="-171450"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lang="de-DE" sz="1000" b="0" i="0" u="none" strike="noStrike" kern="1200" baseline="0" dirty="0">
                <a:solidFill>
                  <a:srgbClr val="000000"/>
                </a:solidFill>
              </a:rPr>
              <a:t>Ökologisch unbedenklich, wiederverwendbar und langlebig können </a:t>
            </a:r>
            <a:r>
              <a:rPr lang="de-DE" sz="1000" b="0" dirty="0">
                <a:effectLst/>
                <a:ea typeface="Open Sans" panose="020B0606030504020204" pitchFamily="34" charset="0"/>
                <a:cs typeface="Times New Roman" panose="02020603050405020304" pitchFamily="18" charset="0"/>
              </a:rPr>
              <a:t>EPS</a:t>
            </a:r>
            <a:r>
              <a:rPr lang="de-DE" sz="1000" b="0" baseline="30000" dirty="0">
                <a:effectLst/>
                <a:ea typeface="Open Sans" panose="020B0606030504020204" pitchFamily="34" charset="0"/>
                <a:cs typeface="Times New Roman" panose="02020603050405020304" pitchFamily="18" charset="0"/>
              </a:rPr>
              <a:t>-</a:t>
            </a:r>
            <a:r>
              <a:rPr lang="de-DE" sz="1000" b="0" i="0" u="none" strike="noStrike" kern="1200" baseline="0" dirty="0">
                <a:solidFill>
                  <a:srgbClr val="000000"/>
                </a:solidFill>
              </a:rPr>
              <a:t>Formteile am Ende ihres Lebenszyklus zu 100 % recycelt werden und einen erneuten Platz in der Produktionskette finden.</a:t>
            </a:r>
            <a:endParaRPr lang="de-DE" b="0" dirty="0">
              <a:effectLst/>
            </a:endParaRPr>
          </a:p>
          <a:p>
            <a:endParaRPr lang="de-DE" dirty="0"/>
          </a:p>
        </p:txBody>
      </p:sp>
      <p:sp>
        <p:nvSpPr>
          <p:cNvPr id="4" name="Foliennummernplatzhalter 3"/>
          <p:cNvSpPr>
            <a:spLocks noGrp="1"/>
          </p:cNvSpPr>
          <p:nvPr>
            <p:ph type="sldNum" sz="quarter" idx="5"/>
          </p:nvPr>
        </p:nvSpPr>
        <p:spPr/>
        <p:txBody>
          <a:bodyPr/>
          <a:lstStyle/>
          <a:p>
            <a:r>
              <a:rPr lang="de-DE" sz="700" dirty="0">
                <a:solidFill>
                  <a:srgbClr val="6B7581"/>
                </a:solidFill>
                <a:latin typeface="Open Sans" panose="020B0606030504020204" pitchFamily="34" charset="0"/>
              </a:rPr>
              <a:t>| Seite </a:t>
            </a:r>
            <a:fld id="{40171173-07BE-4CB8-B53A-6CE314DE958E}" type="slidenum">
              <a:rPr lang="de-DE" sz="700" smtClean="0">
                <a:solidFill>
                  <a:srgbClr val="6B7581"/>
                </a:solidFill>
                <a:latin typeface="Open Sans" panose="020B0606030504020204" pitchFamily="34" charset="0"/>
              </a:rPr>
              <a:t>5</a:t>
            </a:fld>
            <a:endParaRPr lang="de-DE" sz="700" dirty="0">
              <a:solidFill>
                <a:srgbClr val="6B7581"/>
              </a:solidFill>
              <a:latin typeface="Open Sans" panose="020B0606030504020204" pitchFamily="34" charset="0"/>
            </a:endParaRPr>
          </a:p>
        </p:txBody>
      </p:sp>
    </p:spTree>
    <p:extLst>
      <p:ext uri="{BB962C8B-B14F-4D97-AF65-F5344CB8AC3E}">
        <p14:creationId xmlns:p14="http://schemas.microsoft.com/office/powerpoint/2010/main" val="29911476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lang="de-DE" sz="1800" b="1" dirty="0">
                <a:effectLst/>
                <a:ea typeface="Open Sans" panose="020B0606030504020204" pitchFamily="34" charset="0"/>
                <a:cs typeface="Times New Roman" panose="02020603050405020304" pitchFamily="18" charset="0"/>
              </a:rPr>
              <a:t>Jedes Produkt erreicht einmal das Ende seines Lebenszyklus – auch EPS-Verpackungen. Dann stellt sich die Frage: Wie sieht es mit Recycling aus?</a:t>
            </a:r>
          </a:p>
          <a:p>
            <a:pPr marL="285750" marR="0" lvl="0" indent="-285750"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lang="de-DE" sz="1800" b="0" dirty="0">
                <a:effectLst/>
                <a:ea typeface="Open Sans" panose="020B0606030504020204" pitchFamily="34" charset="0"/>
                <a:cs typeface="Times New Roman" panose="02020603050405020304" pitchFamily="18" charset="0"/>
              </a:rPr>
              <a:t>EPS</a:t>
            </a:r>
            <a:r>
              <a:rPr lang="de-DE" sz="1800" b="0" dirty="0">
                <a:effectLst/>
              </a:rPr>
              <a:t>-Verpackungen lassen sich zu100% recyceln</a:t>
            </a:r>
          </a:p>
          <a:p>
            <a:pPr marL="285750" marR="0" lvl="0" indent="-285750"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lang="de-DE" sz="1800" b="0" dirty="0">
                <a:effectLst/>
                <a:ea typeface="Open Sans" panose="020B0606030504020204" pitchFamily="34" charset="0"/>
                <a:cs typeface="Times New Roman" panose="02020603050405020304" pitchFamily="18" charset="0"/>
              </a:rPr>
              <a:t>Europa geht beispielhaft voran: Die Recyclingquote von EPS lag 2017 bei 51 Prozent (Quelle: </a:t>
            </a:r>
            <a:r>
              <a:rPr lang="de-DE" sz="1800" b="0" dirty="0" err="1">
                <a:effectLst/>
                <a:ea typeface="Open Sans" panose="020B0606030504020204" pitchFamily="34" charset="0"/>
                <a:cs typeface="Times New Roman" panose="02020603050405020304" pitchFamily="18" charset="0"/>
              </a:rPr>
              <a:t>Conversio</a:t>
            </a:r>
            <a:r>
              <a:rPr lang="de-DE" sz="1800" b="0" dirty="0">
                <a:effectLst/>
                <a:ea typeface="Open Sans" panose="020B0606030504020204" pitchFamily="34" charset="0"/>
                <a:cs typeface="Times New Roman" panose="02020603050405020304" pitchFamily="18" charset="0"/>
              </a:rPr>
              <a:t>-Studie, 2017).</a:t>
            </a:r>
          </a:p>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endParaRPr lang="de-DE" sz="1800" b="0" dirty="0">
              <a:effectLst/>
              <a:ea typeface="Open Sans" panose="020B0606030504020204" pitchFamily="34" charset="0"/>
              <a:cs typeface="Times New Roman" panose="02020603050405020304" pitchFamily="18" charset="0"/>
            </a:endParaRPr>
          </a:p>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lang="de-DE" sz="1800" b="0" dirty="0">
                <a:effectLst/>
                <a:ea typeface="Open Sans" panose="020B0606030504020204" pitchFamily="34" charset="0"/>
                <a:cs typeface="Times New Roman" panose="02020603050405020304" pitchFamily="18" charset="0"/>
              </a:rPr>
              <a:t>Die </a:t>
            </a:r>
            <a:r>
              <a:rPr lang="de-DE" sz="1800" dirty="0">
                <a:effectLst/>
                <a:ea typeface="Open Sans" panose="020B0606030504020204" pitchFamily="34" charset="0"/>
              </a:rPr>
              <a:t>Wiederverwertung von EPS verläuft unkompliziert und schnell</a:t>
            </a:r>
            <a:r>
              <a:rPr lang="de-DE" sz="2800" dirty="0">
                <a:effectLst/>
                <a:ea typeface="Open Sans" panose="020B0606030504020204" pitchFamily="34" charset="0"/>
              </a:rPr>
              <a:t>.</a:t>
            </a:r>
            <a:endParaRPr lang="de-DE" sz="2800" dirty="0">
              <a:effectLst/>
            </a:endParaRPr>
          </a:p>
          <a:p>
            <a:pPr marL="644525" marR="0" lvl="3" indent="-285750"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lang="de-DE" sz="1400" b="0" dirty="0">
                <a:effectLst/>
                <a:ea typeface="Open Sans" panose="020B0606030504020204" pitchFamily="34" charset="0"/>
                <a:cs typeface="Times New Roman" panose="02020603050405020304" pitchFamily="18" charset="0"/>
              </a:rPr>
              <a:t>EPS</a:t>
            </a:r>
            <a:r>
              <a:rPr lang="de-DE" sz="1400" b="0" i="0" u="none" strike="noStrike" kern="1200" baseline="0" dirty="0">
                <a:solidFill>
                  <a:srgbClr val="000000"/>
                </a:solidFill>
              </a:rPr>
              <a:t>-Verpackungen lassen sich ganz einfach </a:t>
            </a:r>
            <a:r>
              <a:rPr lang="de-DE" sz="1400" b="1" i="0" u="none" strike="noStrike" kern="1200" baseline="0" dirty="0">
                <a:solidFill>
                  <a:srgbClr val="000000"/>
                </a:solidFill>
              </a:rPr>
              <a:t>mechanisch recyceln</a:t>
            </a:r>
            <a:r>
              <a:rPr lang="de-DE" sz="1400" b="0" i="0" u="none" strike="noStrike" kern="1200" baseline="0" dirty="0">
                <a:solidFill>
                  <a:srgbClr val="000000"/>
                </a:solidFill>
              </a:rPr>
              <a:t>. </a:t>
            </a:r>
          </a:p>
          <a:p>
            <a:pPr marL="873119" marR="0" lvl="4" indent="-285750"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lang="de-DE" sz="1800" dirty="0">
                <a:solidFill>
                  <a:srgbClr val="0070C0"/>
                </a:solidFill>
                <a:effectLst/>
                <a:latin typeface="Calibri" panose="020F0502020204030204" pitchFamily="34" charset="0"/>
                <a:ea typeface="Calibri" panose="020F0502020204030204" pitchFamily="34" charset="0"/>
              </a:rPr>
              <a:t>Mahlen und entstauben – Wiederverwendung der originären Kügelchen</a:t>
            </a:r>
          </a:p>
          <a:p>
            <a:pPr marL="873119" marR="0" lvl="4" indent="-285750"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lang="de-DE" sz="1800" dirty="0">
                <a:solidFill>
                  <a:srgbClr val="0070C0"/>
                </a:solidFill>
                <a:effectLst/>
                <a:latin typeface="Calibri" panose="020F0502020204030204" pitchFamily="34" charset="0"/>
                <a:ea typeface="Calibri" panose="020F0502020204030204" pitchFamily="34" charset="0"/>
              </a:rPr>
              <a:t>Kompaktieren, Einschmelzen und Wiederbegasen – Herstellung von </a:t>
            </a:r>
            <a:r>
              <a:rPr lang="de-DE" sz="1800" dirty="0" err="1">
                <a:solidFill>
                  <a:srgbClr val="0070C0"/>
                </a:solidFill>
                <a:effectLst/>
                <a:latin typeface="Calibri" panose="020F0502020204030204" pitchFamily="34" charset="0"/>
                <a:ea typeface="Calibri" panose="020F0502020204030204" pitchFamily="34" charset="0"/>
              </a:rPr>
              <a:t>rEPS</a:t>
            </a:r>
            <a:endParaRPr lang="de-DE" sz="1800" dirty="0">
              <a:solidFill>
                <a:srgbClr val="0070C0"/>
              </a:solidFill>
              <a:effectLst/>
              <a:latin typeface="Calibri" panose="020F0502020204030204" pitchFamily="34" charset="0"/>
              <a:ea typeface="Calibri" panose="020F0502020204030204" pitchFamily="34" charset="0"/>
            </a:endParaRPr>
          </a:p>
          <a:p>
            <a:pPr marL="587369" marR="0" lvl="4"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endParaRPr lang="de-DE" sz="1400" b="0" i="0" u="none" strike="noStrike" kern="1200" baseline="0" dirty="0">
              <a:solidFill>
                <a:srgbClr val="000000"/>
              </a:solidFill>
            </a:endParaRPr>
          </a:p>
          <a:p>
            <a:pPr marL="644525" marR="0" lvl="3" indent="-285750"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lang="de-DE" sz="1600" dirty="0">
                <a:effectLst/>
                <a:ea typeface="Open Sans" panose="020B0606030504020204" pitchFamily="34" charset="0"/>
                <a:cs typeface="Times New Roman" panose="02020603050405020304" pitchFamily="18" charset="0"/>
              </a:rPr>
              <a:t>Viele von ihnen beginnen dann ein neues Leben </a:t>
            </a:r>
            <a:r>
              <a:rPr lang="de-DE" sz="1600" b="0" i="0" u="none" strike="noStrike" kern="1200" baseline="0" dirty="0">
                <a:solidFill>
                  <a:srgbClr val="000000"/>
                </a:solidFill>
              </a:rPr>
              <a:t>als Zusatzstoffe in neuen Verpackungen </a:t>
            </a:r>
            <a:r>
              <a:rPr lang="de-DE" sz="1600" dirty="0">
                <a:effectLst/>
                <a:ea typeface="Open Sans" panose="020B0606030504020204" pitchFamily="34" charset="0"/>
                <a:cs typeface="Times New Roman" panose="02020603050405020304" pitchFamily="18" charset="0"/>
              </a:rPr>
              <a:t>als Dämmstoffe in Häusern und Gebäuden. Dort senken sie den Energieverbrauch und verringern die CO</a:t>
            </a:r>
            <a:r>
              <a:rPr lang="de-DE" sz="1600" baseline="-25000" dirty="0">
                <a:effectLst/>
                <a:ea typeface="Open Sans" panose="020B0606030504020204" pitchFamily="34" charset="0"/>
                <a:cs typeface="Times New Roman" panose="02020603050405020304" pitchFamily="18" charset="0"/>
              </a:rPr>
              <a:t>2</a:t>
            </a:r>
            <a:r>
              <a:rPr lang="de-DE" sz="1600" dirty="0">
                <a:effectLst/>
                <a:ea typeface="Open Sans" panose="020B0606030504020204" pitchFamily="34" charset="0"/>
                <a:cs typeface="Times New Roman" panose="02020603050405020304" pitchFamily="18" charset="0"/>
              </a:rPr>
              <a:t>-Belastung.</a:t>
            </a:r>
          </a:p>
          <a:p>
            <a:pPr marL="644525" marR="0" lvl="3" indent="-285750"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lang="de-DE" sz="1600" dirty="0">
                <a:effectLst/>
                <a:ea typeface="Open Sans" panose="020B0606030504020204" pitchFamily="34" charset="0"/>
              </a:rPr>
              <a:t>Nach dem mechanischen Recycling lassen sich Verpackungen aus EPS durch einfache </a:t>
            </a:r>
            <a:r>
              <a:rPr lang="de-DE" sz="1600" b="1" dirty="0">
                <a:effectLst/>
                <a:ea typeface="Open Sans" panose="020B0606030504020204" pitchFamily="34" charset="0"/>
              </a:rPr>
              <a:t>Schmelzprozesse</a:t>
            </a:r>
            <a:r>
              <a:rPr lang="de-DE" sz="1600" dirty="0">
                <a:effectLst/>
                <a:ea typeface="Open Sans" panose="020B0606030504020204" pitchFamily="34" charset="0"/>
              </a:rPr>
              <a:t> und anschließende Begasung auch wieder in ihren Ursprungsstoff umwandeln, aus dem </a:t>
            </a:r>
            <a:r>
              <a:rPr lang="de-DE" sz="1600" dirty="0" err="1">
                <a:effectLst/>
                <a:ea typeface="Open Sans" panose="020B0606030504020204" pitchFamily="34" charset="0"/>
              </a:rPr>
              <a:t>widerum</a:t>
            </a:r>
            <a:r>
              <a:rPr lang="de-DE" sz="1600" dirty="0">
                <a:effectLst/>
                <a:ea typeface="Open Sans" panose="020B0606030504020204" pitchFamily="34" charset="0"/>
              </a:rPr>
              <a:t> neue Produkte hergestellt werden</a:t>
            </a:r>
            <a:r>
              <a:rPr lang="de-DE" sz="3400" dirty="0">
                <a:effectLst/>
                <a:ea typeface="Open Sans" panose="020B0606030504020204" pitchFamily="34" charset="0"/>
              </a:rPr>
              <a:t>.</a:t>
            </a:r>
            <a:endParaRPr lang="de-DE" sz="3400" dirty="0">
              <a:effectLst/>
            </a:endParaRPr>
          </a:p>
          <a:p>
            <a:pPr marL="644525" marR="0" lvl="3" indent="-285750"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lang="de-DE" sz="1800" dirty="0">
                <a:effectLst/>
                <a:ea typeface="Open Sans" panose="020B0606030504020204" pitchFamily="34" charset="0"/>
              </a:rPr>
              <a:t>Ist eine Wiederverwendung nicht möglich, gehen </a:t>
            </a:r>
            <a:r>
              <a:rPr lang="de-DE" sz="1800" b="0" dirty="0">
                <a:effectLst/>
                <a:ea typeface="Open Sans" panose="020B0606030504020204" pitchFamily="34" charset="0"/>
                <a:cs typeface="Times New Roman" panose="02020603050405020304" pitchFamily="18" charset="0"/>
              </a:rPr>
              <a:t>EPS</a:t>
            </a:r>
            <a:r>
              <a:rPr lang="de-DE" sz="1800" b="0" i="0" u="none" strike="noStrike" kern="1200" baseline="0" dirty="0">
                <a:solidFill>
                  <a:srgbClr val="000000"/>
                </a:solidFill>
              </a:rPr>
              <a:t>-Verpackungen </a:t>
            </a:r>
            <a:r>
              <a:rPr lang="de-DE" sz="1800" dirty="0">
                <a:effectLst/>
                <a:ea typeface="Open Sans" panose="020B0606030504020204" pitchFamily="34" charset="0"/>
              </a:rPr>
              <a:t>in die </a:t>
            </a:r>
            <a:r>
              <a:rPr lang="de-DE" sz="1800" b="1" dirty="0">
                <a:effectLst/>
                <a:ea typeface="Open Sans" panose="020B0606030504020204" pitchFamily="34" charset="0"/>
              </a:rPr>
              <a:t>thermische Verwertung. </a:t>
            </a:r>
            <a:r>
              <a:rPr lang="de-DE" sz="1800" b="0" dirty="0">
                <a:effectLst/>
                <a:ea typeface="Open Sans" panose="020B0606030504020204" pitchFamily="34" charset="0"/>
              </a:rPr>
              <a:t>Sie </a:t>
            </a:r>
            <a:r>
              <a:rPr lang="de-DE" sz="1800" dirty="0">
                <a:effectLst/>
                <a:ea typeface="Open Sans" panose="020B0606030504020204" pitchFamily="34" charset="0"/>
              </a:rPr>
              <a:t>dienen in modernen Wärmeheizkraftwerken zur Erzeugung von Fernwärme. Ein Kilogramm EPS ersetzt dabei 1,4 Liter Heizöl – ein aktiver Beitrag zur Ressourcenschonung</a:t>
            </a:r>
            <a:r>
              <a:rPr lang="de-DE" sz="3600" dirty="0">
                <a:effectLst/>
                <a:ea typeface="Open Sans" panose="020B0606030504020204" pitchFamily="34" charset="0"/>
              </a:rPr>
              <a:t>.</a:t>
            </a:r>
          </a:p>
          <a:p>
            <a:pPr marL="0" marR="0" lvl="1"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endParaRPr lang="de-DE" sz="3800" b="1" dirty="0">
              <a:effectLst/>
            </a:endParaRPr>
          </a:p>
          <a:p>
            <a:pPr marL="0" marR="0" lvl="1"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lang="de-DE" sz="3800" b="1" dirty="0">
                <a:effectLst/>
              </a:rPr>
              <a:t>Recycling funktioniert:</a:t>
            </a:r>
          </a:p>
          <a:p>
            <a:pPr marL="285750" indent="-285750">
              <a:buFont typeface="Arial" panose="020B0604020202020204" pitchFamily="34" charset="0"/>
              <a:buChar char="•"/>
            </a:pPr>
            <a:r>
              <a:rPr lang="de-DE" sz="5400" b="0" dirty="0"/>
              <a:t>39% aller EPS-Verpackungen werden bereits heute recycelt.</a:t>
            </a:r>
          </a:p>
          <a:p>
            <a:pPr marL="285750" indent="-285750">
              <a:buFont typeface="Arial" panose="020B0604020202020204" pitchFamily="34" charset="0"/>
              <a:buChar char="•"/>
            </a:pPr>
            <a:r>
              <a:rPr lang="de-DE" sz="5400" b="0" dirty="0"/>
              <a:t>51% aller EPS-Transportverpackungen werden bereits heute recycelt.</a:t>
            </a:r>
          </a:p>
          <a:p>
            <a:r>
              <a:rPr lang="de-DE" sz="5400" b="0" dirty="0">
                <a:sym typeface="Wingdings" pitchFamily="2" charset="2"/>
              </a:rPr>
              <a:t> </a:t>
            </a:r>
            <a:r>
              <a:rPr lang="de-DE" sz="5400" b="0" dirty="0">
                <a:effectLst/>
                <a:ea typeface="Open Sans" panose="020B0606030504020204" pitchFamily="34" charset="0"/>
                <a:cs typeface="Times New Roman" panose="02020603050405020304" pitchFamily="18" charset="0"/>
              </a:rPr>
              <a:t>Und damit soll noch nicht Schluss sein – Ziel der EU sind 55 % bis 2030.</a:t>
            </a:r>
            <a:endParaRPr lang="de-DE" sz="5400" b="0" dirty="0"/>
          </a:p>
          <a:p>
            <a:r>
              <a:rPr lang="de-DE" sz="5400" b="0" dirty="0"/>
              <a:t>(Quelle: </a:t>
            </a:r>
            <a:r>
              <a:rPr lang="de-DE" sz="5400" b="0" dirty="0" err="1"/>
              <a:t>Conversio</a:t>
            </a:r>
            <a:r>
              <a:rPr lang="de-DE" sz="5400" b="0" dirty="0"/>
              <a:t>-Studie, Oktober 2019)</a:t>
            </a:r>
          </a:p>
          <a:p>
            <a:pPr marL="0" marR="0" lvl="1"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endParaRPr lang="de-DE" sz="3800" dirty="0">
              <a:effectLst/>
            </a:endParaRPr>
          </a:p>
          <a:p>
            <a:pPr marL="0" marR="0" lvl="1"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endParaRPr lang="de-DE" sz="3800" dirty="0">
              <a:effectLst/>
            </a:endParaRPr>
          </a:p>
          <a:p>
            <a:pPr marL="0" marR="0" lvl="1"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endParaRPr lang="de-DE" sz="3800" dirty="0">
              <a:effectLst/>
            </a:endParaRPr>
          </a:p>
          <a:p>
            <a:pPr marL="0" marR="0" lvl="1"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lang="de-DE" sz="3800" b="1" i="1" dirty="0">
                <a:effectLst/>
              </a:rPr>
              <a:t>Hintergrundinfos (bei Bedarf oder auf Nachfrage):</a:t>
            </a:r>
          </a:p>
          <a:p>
            <a:pPr marL="0" marR="0" lvl="1"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lang="de-DE" sz="3800" b="1" i="1" dirty="0">
                <a:effectLst/>
              </a:rPr>
              <a:t>Auf dem Holzweg</a:t>
            </a:r>
          </a:p>
          <a:p>
            <a:pPr marL="285750" marR="0" lvl="0" indent="-285750"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lang="de-DE" sz="1800" b="0" i="1" dirty="0">
                <a:effectLst/>
                <a:ea typeface="Open Sans ExtraBold" panose="020B0606030504020204" pitchFamily="34" charset="0"/>
                <a:cs typeface="Times New Roman" panose="02020603050405020304" pitchFamily="18" charset="0"/>
              </a:rPr>
              <a:t>EPS wurde Ende November 2018 von der Zentralen Stelle Verpackungsregister als nicht-recyclingfähig eingestuft worden – dies spiegelt jedoch nicht die tatsächliche physikalischen Recyclingfähigkeit des Materials wider. Die Einstufung basiert auf rein ökonomischen Entscheidungen seitens der Sortierer. Zum einen sind die Mengen im Gelben Sack vergleichsweise gering und zum anderen erzielt das Material ausgezeichnete Werte in der energetischen Verwertung.</a:t>
            </a:r>
          </a:p>
          <a:p>
            <a:endParaRPr lang="de-DE" dirty="0"/>
          </a:p>
        </p:txBody>
      </p:sp>
      <p:sp>
        <p:nvSpPr>
          <p:cNvPr id="4" name="Foliennummernplatzhalter 3"/>
          <p:cNvSpPr>
            <a:spLocks noGrp="1"/>
          </p:cNvSpPr>
          <p:nvPr>
            <p:ph type="sldNum" sz="quarter" idx="5"/>
          </p:nvPr>
        </p:nvSpPr>
        <p:spPr/>
        <p:txBody>
          <a:bodyPr/>
          <a:lstStyle/>
          <a:p>
            <a:r>
              <a:rPr lang="de-DE" sz="700" dirty="0">
                <a:solidFill>
                  <a:srgbClr val="6B7581"/>
                </a:solidFill>
                <a:latin typeface="Open Sans" panose="020B0606030504020204" pitchFamily="34" charset="0"/>
              </a:rPr>
              <a:t>| Seite </a:t>
            </a:r>
            <a:fld id="{40171173-07BE-4CB8-B53A-6CE314DE958E}" type="slidenum">
              <a:rPr lang="de-DE" sz="700" smtClean="0">
                <a:solidFill>
                  <a:srgbClr val="6B7581"/>
                </a:solidFill>
                <a:latin typeface="Open Sans" panose="020B0606030504020204" pitchFamily="34" charset="0"/>
              </a:rPr>
              <a:t>6</a:t>
            </a:fld>
            <a:endParaRPr lang="de-DE" sz="700" dirty="0">
              <a:solidFill>
                <a:srgbClr val="6B7581"/>
              </a:solidFill>
              <a:latin typeface="Open Sans" panose="020B0606030504020204" pitchFamily="34" charset="0"/>
            </a:endParaRPr>
          </a:p>
        </p:txBody>
      </p:sp>
    </p:spTree>
    <p:extLst>
      <p:ext uri="{BB962C8B-B14F-4D97-AF65-F5344CB8AC3E}">
        <p14:creationId xmlns:p14="http://schemas.microsoft.com/office/powerpoint/2010/main" val="31518905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lang="de-DE" sz="1800" b="1" dirty="0">
                <a:effectLst/>
                <a:latin typeface="Arial" panose="020B0604020202020204" pitchFamily="34" charset="0"/>
                <a:ea typeface="Cambria" panose="02040503050406030204" pitchFamily="18" charset="0"/>
              </a:rPr>
              <a:t>Leicht, robust, vielseitig – EPS</a:t>
            </a:r>
            <a:r>
              <a:rPr lang="de-DE" sz="1800" b="1" baseline="30000" dirty="0">
                <a:effectLst/>
                <a:latin typeface="Arial" panose="020B0604020202020204" pitchFamily="34" charset="0"/>
                <a:ea typeface="Cambria" panose="02040503050406030204" pitchFamily="18" charset="0"/>
                <a:cs typeface="Times New Roman" panose="02020603050405020304" pitchFamily="18" charset="0"/>
              </a:rPr>
              <a:t> </a:t>
            </a:r>
            <a:r>
              <a:rPr lang="de-DE" sz="1800" b="1" baseline="0" dirty="0">
                <a:effectLst/>
                <a:latin typeface="Arial" panose="020B0604020202020204" pitchFamily="34" charset="0"/>
                <a:ea typeface="Cambria" panose="02040503050406030204" pitchFamily="18" charset="0"/>
                <a:cs typeface="Times New Roman" panose="02020603050405020304" pitchFamily="18" charset="0"/>
              </a:rPr>
              <a:t>findet überall im Alltag Platz.</a:t>
            </a:r>
          </a:p>
          <a:p>
            <a:pPr marL="285750" marR="0" lvl="0" indent="-285750"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lang="de-DE" sz="1800" b="0" dirty="0">
                <a:effectLst/>
                <a:latin typeface="Arial" panose="020B0604020202020204" pitchFamily="34" charset="0"/>
                <a:ea typeface="Cambria" panose="02040503050406030204" pitchFamily="18" charset="0"/>
              </a:rPr>
              <a:t>Durch seine hervorragenden Schutz- und Isolationseigenschaften bietet EPS</a:t>
            </a:r>
            <a:r>
              <a:rPr lang="de-DE" sz="1800" b="0" baseline="30000" dirty="0">
                <a:effectLst/>
                <a:latin typeface="Arial" panose="020B0604020202020204" pitchFamily="34" charset="0"/>
                <a:ea typeface="Cambria" panose="02040503050406030204" pitchFamily="18" charset="0"/>
                <a:cs typeface="Times New Roman" panose="02020603050405020304" pitchFamily="18" charset="0"/>
              </a:rPr>
              <a:t> </a:t>
            </a:r>
            <a:r>
              <a:rPr lang="de-DE" sz="1800" b="0" dirty="0">
                <a:effectLst/>
                <a:latin typeface="Arial" panose="020B0604020202020204" pitchFamily="34" charset="0"/>
                <a:ea typeface="Cambria" panose="02040503050406030204" pitchFamily="18" charset="0"/>
              </a:rPr>
              <a:t>eine Vielzahl an Nutzungsmöglichkeiten. </a:t>
            </a:r>
          </a:p>
          <a:p>
            <a:pPr marL="285750" marR="0" lvl="0" indent="-285750"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lang="de-DE" sz="1800" b="0" dirty="0">
                <a:effectLst/>
                <a:latin typeface="Arial" panose="020B0604020202020204" pitchFamily="34" charset="0"/>
                <a:ea typeface="Cambria" panose="02040503050406030204" pitchFamily="18" charset="0"/>
              </a:rPr>
              <a:t>Es</a:t>
            </a:r>
            <a:r>
              <a:rPr lang="de-DE" sz="1800" b="0" baseline="30000" dirty="0">
                <a:effectLst/>
                <a:latin typeface="Arial" panose="020B0604020202020204" pitchFamily="34" charset="0"/>
                <a:ea typeface="Cambria" panose="02040503050406030204" pitchFamily="18" charset="0"/>
                <a:cs typeface="Times New Roman" panose="02020603050405020304" pitchFamily="18" charset="0"/>
              </a:rPr>
              <a:t> </a:t>
            </a:r>
            <a:r>
              <a:rPr lang="de-DE" sz="1800" b="0" baseline="0" dirty="0">
                <a:effectLst/>
                <a:latin typeface="Arial" panose="020B0604020202020204" pitchFamily="34" charset="0"/>
                <a:ea typeface="Cambria" panose="02040503050406030204" pitchFamily="18" charset="0"/>
                <a:cs typeface="Times New Roman" panose="02020603050405020304" pitchFamily="18" charset="0"/>
              </a:rPr>
              <a:t>kommt </a:t>
            </a:r>
            <a:r>
              <a:rPr lang="de-DE" sz="1800" b="0" dirty="0">
                <a:effectLst/>
                <a:latin typeface="Arial" panose="020B0604020202020204" pitchFamily="34" charset="0"/>
                <a:ea typeface="Cambria" panose="02040503050406030204" pitchFamily="18" charset="0"/>
              </a:rPr>
              <a:t>als Verpackungsmaterial bereits in vielen unterschiedlichen Bereichen zum Einsatz</a:t>
            </a:r>
            <a:r>
              <a:rPr lang="de-DE" sz="2800" b="0" dirty="0">
                <a:effectLst/>
                <a:latin typeface="Arial" panose="020B0604020202020204" pitchFamily="34" charset="0"/>
                <a:ea typeface="Cambria" panose="02040503050406030204" pitchFamily="18" charset="0"/>
              </a:rPr>
              <a:t>:</a:t>
            </a:r>
            <a:endParaRPr lang="de-DE" sz="1800" b="0" dirty="0">
              <a:effectLst/>
              <a:latin typeface="Arial" panose="020B0604020202020204" pitchFamily="34" charset="0"/>
              <a:ea typeface="+mn-ea"/>
              <a:cs typeface="+mn-cs"/>
            </a:endParaRPr>
          </a:p>
          <a:p>
            <a:pPr marL="644525" lvl="3" indent="-285750">
              <a:buFont typeface="Courier New" panose="02070309020205020404" pitchFamily="49" charset="0"/>
              <a:buChar char="o"/>
            </a:pPr>
            <a:r>
              <a:rPr lang="de-DE" sz="1600" b="0" dirty="0">
                <a:effectLst/>
                <a:latin typeface="Arial" panose="020B0604020202020204" pitchFamily="34" charset="0"/>
                <a:ea typeface="Cambria" panose="02040503050406030204" pitchFamily="18" charset="0"/>
                <a:cs typeface="Times New Roman" panose="02020603050405020304" pitchFamily="18" charset="0"/>
              </a:rPr>
              <a:t>Transport von Möbeln, Haushalts- und Elektrogeräten wie </a:t>
            </a:r>
            <a:r>
              <a:rPr lang="de-DE" sz="1600" b="0" dirty="0">
                <a:effectLst/>
                <a:latin typeface="Arial" panose="020B0604020202020204" pitchFamily="34" charset="0"/>
                <a:ea typeface="Cambria" panose="02040503050406030204" pitchFamily="18" charset="0"/>
              </a:rPr>
              <a:t>Waschmaschinen und Fernsehern </a:t>
            </a:r>
            <a:r>
              <a:rPr lang="de-DE" sz="1600" b="0" dirty="0">
                <a:effectLst/>
                <a:latin typeface="Arial" panose="020B0604020202020204" pitchFamily="34" charset="0"/>
                <a:ea typeface="Cambria" panose="02040503050406030204" pitchFamily="18" charset="0"/>
                <a:cs typeface="Times New Roman" panose="02020603050405020304" pitchFamily="18" charset="0"/>
              </a:rPr>
              <a:t>und Konsumgütern </a:t>
            </a:r>
            <a:r>
              <a:rPr lang="de-DE" sz="1600" b="0" dirty="0">
                <a:effectLst/>
                <a:latin typeface="Arial" panose="020B0604020202020204" pitchFamily="34" charset="0"/>
                <a:ea typeface="Cambria" panose="02040503050406030204" pitchFamily="18" charset="0"/>
              </a:rPr>
              <a:t>wie Weinflaschen</a:t>
            </a:r>
            <a:endParaRPr lang="de-DE" sz="2600" b="0" dirty="0">
              <a:effectLst/>
              <a:latin typeface="Arial" panose="020B0604020202020204" pitchFamily="34" charset="0"/>
              <a:ea typeface="Cambria" panose="02040503050406030204" pitchFamily="18" charset="0"/>
            </a:endParaRPr>
          </a:p>
          <a:p>
            <a:pPr marL="815975" marR="0" lvl="3" indent="-457200" algn="l" defTabSz="914400" rtl="0" eaLnBrk="1" fontAlgn="auto" latinLnBrk="0" hangingPunct="1">
              <a:lnSpc>
                <a:spcPct val="110000"/>
              </a:lnSpc>
              <a:spcBef>
                <a:spcPts val="0"/>
              </a:spcBef>
              <a:spcAft>
                <a:spcPts val="0"/>
              </a:spcAft>
              <a:buClr>
                <a:schemeClr val="accent1"/>
              </a:buClr>
              <a:buSzPct val="160000"/>
              <a:buFont typeface="Courier New" panose="02070309020205020404" pitchFamily="49" charset="0"/>
              <a:buChar char="o"/>
              <a:tabLst/>
              <a:defRPr/>
            </a:pPr>
            <a:r>
              <a:rPr lang="de-DE" sz="2600" b="0" dirty="0">
                <a:effectLst/>
                <a:latin typeface="Cambria" panose="02040503050406030204" pitchFamily="18" charset="0"/>
                <a:ea typeface="Cambria" panose="02040503050406030204" pitchFamily="18" charset="0"/>
                <a:cs typeface="Times New Roman" panose="02020603050405020304" pitchFamily="18" charset="0"/>
              </a:rPr>
              <a:t>Lebensmittel</a:t>
            </a:r>
          </a:p>
          <a:p>
            <a:pPr marL="644525" marR="0" lvl="3" indent="-285750" algn="l" defTabSz="914400" rtl="0" eaLnBrk="1" fontAlgn="auto" latinLnBrk="0" hangingPunct="1">
              <a:lnSpc>
                <a:spcPct val="110000"/>
              </a:lnSpc>
              <a:spcBef>
                <a:spcPts val="0"/>
              </a:spcBef>
              <a:spcAft>
                <a:spcPts val="0"/>
              </a:spcAft>
              <a:buClr>
                <a:schemeClr val="accent1"/>
              </a:buClr>
              <a:buSzPct val="160000"/>
              <a:buFont typeface="Courier New" panose="02070309020205020404" pitchFamily="49" charset="0"/>
              <a:buChar char="o"/>
              <a:tabLst/>
              <a:defRPr/>
            </a:pPr>
            <a:r>
              <a:rPr lang="de-DE" sz="1800" b="0" dirty="0">
                <a:effectLst/>
                <a:latin typeface="Arial" panose="020B0604020202020204" pitchFamily="34" charset="0"/>
                <a:ea typeface="Cambria" panose="02040503050406030204" pitchFamily="18" charset="0"/>
              </a:rPr>
              <a:t>Sicherheit im Straßenverkehr, etwa </a:t>
            </a:r>
            <a:r>
              <a:rPr lang="de-DE" sz="1800" b="0" baseline="0" dirty="0">
                <a:effectLst/>
                <a:latin typeface="Arial" panose="020B0604020202020204" pitchFamily="34" charset="0"/>
                <a:ea typeface="Cambria" panose="02040503050406030204" pitchFamily="18" charset="0"/>
                <a:cs typeface="Times New Roman" panose="02020603050405020304" pitchFamily="18" charset="0"/>
              </a:rPr>
              <a:t>als </a:t>
            </a:r>
            <a:r>
              <a:rPr lang="de-DE" sz="1800" b="0" dirty="0">
                <a:effectLst/>
                <a:latin typeface="Arial" panose="020B0604020202020204" pitchFamily="34" charset="0"/>
                <a:ea typeface="Cambria" panose="02040503050406030204" pitchFamily="18" charset="0"/>
              </a:rPr>
              <a:t>Polsterung in Fahrradhelmen oder Kindersitzen. </a:t>
            </a:r>
          </a:p>
          <a:p>
            <a:pPr marL="644525" marR="0" lvl="3" indent="-285750" algn="l" defTabSz="914400" rtl="0" eaLnBrk="1" fontAlgn="auto" latinLnBrk="0" hangingPunct="1">
              <a:lnSpc>
                <a:spcPct val="110000"/>
              </a:lnSpc>
              <a:spcBef>
                <a:spcPts val="0"/>
              </a:spcBef>
              <a:spcAft>
                <a:spcPts val="0"/>
              </a:spcAft>
              <a:buClr>
                <a:schemeClr val="accent1"/>
              </a:buClr>
              <a:buSzPct val="160000"/>
              <a:buFont typeface="Courier New" panose="02070309020205020404" pitchFamily="49" charset="0"/>
              <a:buChar char="o"/>
              <a:tabLst/>
              <a:defRPr/>
            </a:pPr>
            <a:r>
              <a:rPr lang="de-DE" sz="1800" b="0" dirty="0">
                <a:effectLst/>
                <a:latin typeface="Arial" panose="020B0604020202020204" pitchFamily="34" charset="0"/>
                <a:ea typeface="Cambria" panose="02040503050406030204" pitchFamily="18" charset="0"/>
              </a:rPr>
              <a:t>Aquakulturen für Gemüse und Kräuter in Form von leichten, chemisch resistenten, robusten und wasserabweisenden Platten.</a:t>
            </a:r>
          </a:p>
          <a:p>
            <a:pPr marL="644525" marR="0" lvl="3" indent="-285750" algn="l" defTabSz="914400" rtl="0" eaLnBrk="1" fontAlgn="auto" latinLnBrk="0" hangingPunct="1">
              <a:lnSpc>
                <a:spcPct val="110000"/>
              </a:lnSpc>
              <a:spcBef>
                <a:spcPts val="0"/>
              </a:spcBef>
              <a:spcAft>
                <a:spcPts val="0"/>
              </a:spcAft>
              <a:buClr>
                <a:schemeClr val="accent1"/>
              </a:buClr>
              <a:buSzPct val="160000"/>
              <a:buFont typeface="Courier New" panose="02070309020205020404" pitchFamily="49" charset="0"/>
              <a:buChar char="o"/>
              <a:tabLst/>
              <a:defRPr/>
            </a:pPr>
            <a:r>
              <a:rPr lang="de-DE" sz="1800" b="0" dirty="0">
                <a:effectLst/>
                <a:latin typeface="Arial" panose="020B0604020202020204" pitchFamily="34" charset="0"/>
                <a:ea typeface="Cambria" panose="02040503050406030204" pitchFamily="18" charset="0"/>
              </a:rPr>
              <a:t>Organtransport</a:t>
            </a:r>
          </a:p>
          <a:p>
            <a:pPr marL="644525" marR="0" lvl="3" indent="-285750" algn="l" defTabSz="914400" rtl="0" eaLnBrk="1" fontAlgn="auto" latinLnBrk="0" hangingPunct="1">
              <a:lnSpc>
                <a:spcPct val="110000"/>
              </a:lnSpc>
              <a:spcBef>
                <a:spcPts val="0"/>
              </a:spcBef>
              <a:spcAft>
                <a:spcPts val="0"/>
              </a:spcAft>
              <a:buClr>
                <a:schemeClr val="accent1"/>
              </a:buClr>
              <a:buSzPct val="160000"/>
              <a:buFont typeface="Courier New" panose="02070309020205020404" pitchFamily="49" charset="0"/>
              <a:buChar char="o"/>
              <a:tabLst/>
              <a:defRPr/>
            </a:pPr>
            <a:r>
              <a:rPr lang="de-DE" sz="1800" b="0" dirty="0">
                <a:effectLst/>
                <a:latin typeface="Arial" panose="020B0604020202020204" pitchFamily="34" charset="0"/>
                <a:ea typeface="Cambria" panose="02040503050406030204" pitchFamily="18" charset="0"/>
              </a:rPr>
              <a:t>Klimaanlagen</a:t>
            </a:r>
          </a:p>
          <a:p>
            <a:pPr marL="644525" marR="0" lvl="3" indent="-285750" algn="l" defTabSz="914400" rtl="0" eaLnBrk="1" fontAlgn="auto" latinLnBrk="0" hangingPunct="1">
              <a:lnSpc>
                <a:spcPct val="110000"/>
              </a:lnSpc>
              <a:spcBef>
                <a:spcPts val="0"/>
              </a:spcBef>
              <a:spcAft>
                <a:spcPts val="0"/>
              </a:spcAft>
              <a:buClr>
                <a:schemeClr val="accent1"/>
              </a:buClr>
              <a:buSzPct val="160000"/>
              <a:buFont typeface="Courier New" panose="02070309020205020404" pitchFamily="49" charset="0"/>
              <a:buChar char="o"/>
              <a:tabLst/>
              <a:defRPr/>
            </a:pPr>
            <a:r>
              <a:rPr lang="de-DE" sz="1800" b="0" dirty="0">
                <a:effectLst/>
                <a:latin typeface="Arial" panose="020B0604020202020204" pitchFamily="34" charset="0"/>
                <a:ea typeface="Cambria" panose="02040503050406030204" pitchFamily="18" charset="0"/>
                <a:sym typeface="Wingdings" pitchFamily="2" charset="2"/>
              </a:rPr>
              <a:t>Modellflieger</a:t>
            </a:r>
          </a:p>
          <a:p>
            <a:endParaRPr lang="de-DE" dirty="0"/>
          </a:p>
        </p:txBody>
      </p:sp>
      <p:sp>
        <p:nvSpPr>
          <p:cNvPr id="4" name="Foliennummernplatzhalter 3"/>
          <p:cNvSpPr>
            <a:spLocks noGrp="1"/>
          </p:cNvSpPr>
          <p:nvPr>
            <p:ph type="sldNum" sz="quarter" idx="5"/>
          </p:nvPr>
        </p:nvSpPr>
        <p:spPr/>
        <p:txBody>
          <a:bodyPr/>
          <a:lstStyle/>
          <a:p>
            <a:r>
              <a:rPr lang="de-DE" sz="700">
                <a:solidFill>
                  <a:srgbClr val="6B7581"/>
                </a:solidFill>
                <a:latin typeface="Open Sans" panose="020B0606030504020204" pitchFamily="34" charset="0"/>
              </a:rPr>
              <a:t>| Seite </a:t>
            </a:r>
            <a:fld id="{40171173-07BE-4CB8-B53A-6CE314DE958E}" type="slidenum">
              <a:rPr lang="de-DE" sz="700" smtClean="0">
                <a:solidFill>
                  <a:srgbClr val="6B7581"/>
                </a:solidFill>
                <a:latin typeface="Open Sans" panose="020B0606030504020204" pitchFamily="34" charset="0"/>
              </a:rPr>
              <a:pPr/>
              <a:t>7</a:t>
            </a:fld>
            <a:endParaRPr lang="de-DE" sz="700" dirty="0">
              <a:solidFill>
                <a:srgbClr val="6B7581"/>
              </a:solidFill>
              <a:latin typeface="Open Sans" panose="020B0606030504020204" pitchFamily="34" charset="0"/>
            </a:endParaRPr>
          </a:p>
        </p:txBody>
      </p:sp>
    </p:spTree>
    <p:extLst>
      <p:ext uri="{BB962C8B-B14F-4D97-AF65-F5344CB8AC3E}">
        <p14:creationId xmlns:p14="http://schemas.microsoft.com/office/powerpoint/2010/main" val="30849287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haltsverzeichnis">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3464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Benutzerdefiniertes Layout">
    <p:spTree>
      <p:nvGrpSpPr>
        <p:cNvPr id="1" name=""/>
        <p:cNvGrpSpPr/>
        <p:nvPr/>
      </p:nvGrpSpPr>
      <p:grpSpPr>
        <a:xfrm>
          <a:off x="0" y="0"/>
          <a:ext cx="0" cy="0"/>
          <a:chOff x="0" y="0"/>
          <a:chExt cx="0" cy="0"/>
        </a:xfrm>
      </p:grpSpPr>
      <p:sp>
        <p:nvSpPr>
          <p:cNvPr id="7" name="Textplatzhalter 6">
            <a:extLst>
              <a:ext uri="{FF2B5EF4-FFF2-40B4-BE49-F238E27FC236}">
                <a16:creationId xmlns:a16="http://schemas.microsoft.com/office/drawing/2014/main" id="{1D6150DE-291F-C271-5508-F67F0997BE45}"/>
              </a:ext>
            </a:extLst>
          </p:cNvPr>
          <p:cNvSpPr>
            <a:spLocks noGrp="1"/>
          </p:cNvSpPr>
          <p:nvPr>
            <p:ph type="body" sz="quarter" idx="12"/>
          </p:nvPr>
        </p:nvSpPr>
        <p:spPr>
          <a:xfrm>
            <a:off x="623888" y="889001"/>
            <a:ext cx="9507473" cy="442913"/>
          </a:xfrm>
          <a:prstGeom prst="rect">
            <a:avLst/>
          </a:prstGeom>
        </p:spPr>
        <p:txBody>
          <a:bodyPr lIns="0" tIns="0" rIns="0" bIns="0"/>
          <a:lstStyle>
            <a:lvl1pPr>
              <a:lnSpc>
                <a:spcPct val="100000"/>
              </a:lnSpc>
              <a:defRPr sz="2400">
                <a:latin typeface="Open Sans" panose="020B0606030504020204" pitchFamily="34" charset="0"/>
                <a:ea typeface="Open Sans" panose="020B0606030504020204" pitchFamily="34" charset="0"/>
                <a:cs typeface="Open Sans" panose="020B0606030504020204" pitchFamily="34" charset="0"/>
              </a:defRPr>
            </a:lvl1pPr>
            <a:lvl2pPr>
              <a:lnSpc>
                <a:spcPct val="0"/>
              </a:lnSpc>
              <a:defRPr sz="3200">
                <a:latin typeface="Calibri Light" panose="020F0302020204030204" pitchFamily="34" charset="0"/>
                <a:ea typeface="Calibri Light" panose="020F0302020204030204" pitchFamily="34" charset="0"/>
                <a:cs typeface="Calibri Light" panose="020F0302020204030204" pitchFamily="34" charset="0"/>
              </a:defRPr>
            </a:lvl2pPr>
            <a:lvl3pPr>
              <a:lnSpc>
                <a:spcPct val="0"/>
              </a:lnSpc>
              <a:defRPr sz="3200">
                <a:latin typeface="Calibri Light" panose="020F0302020204030204" pitchFamily="34" charset="0"/>
                <a:ea typeface="Calibri Light" panose="020F0302020204030204" pitchFamily="34" charset="0"/>
                <a:cs typeface="Calibri Light" panose="020F0302020204030204" pitchFamily="34" charset="0"/>
              </a:defRPr>
            </a:lvl3pPr>
            <a:lvl4pPr>
              <a:lnSpc>
                <a:spcPct val="0"/>
              </a:lnSpc>
              <a:defRPr sz="3200">
                <a:latin typeface="Calibri Light" panose="020F0302020204030204" pitchFamily="34" charset="0"/>
                <a:ea typeface="Calibri Light" panose="020F0302020204030204" pitchFamily="34" charset="0"/>
                <a:cs typeface="Calibri Light" panose="020F0302020204030204" pitchFamily="34" charset="0"/>
              </a:defRPr>
            </a:lvl4pPr>
            <a:lvl5pPr>
              <a:lnSpc>
                <a:spcPct val="0"/>
              </a:lnSpc>
              <a:defRPr sz="3200">
                <a:latin typeface="Calibri Light" panose="020F0302020204030204" pitchFamily="34" charset="0"/>
                <a:ea typeface="Calibri Light" panose="020F0302020204030204" pitchFamily="34" charset="0"/>
                <a:cs typeface="Calibri Light" panose="020F0302020204030204" pitchFamily="34" charset="0"/>
              </a:defRPr>
            </a:lvl5pPr>
          </a:lstStyle>
          <a:p>
            <a:pPr lvl="0"/>
            <a:endParaRPr lang="de-DE" dirty="0"/>
          </a:p>
        </p:txBody>
      </p:sp>
      <p:sp>
        <p:nvSpPr>
          <p:cNvPr id="2" name="Titel 1">
            <a:extLst>
              <a:ext uri="{FF2B5EF4-FFF2-40B4-BE49-F238E27FC236}">
                <a16:creationId xmlns:a16="http://schemas.microsoft.com/office/drawing/2014/main" id="{BF8049E4-E08E-4938-F31E-24F29C38214D}"/>
              </a:ext>
            </a:extLst>
          </p:cNvPr>
          <p:cNvSpPr>
            <a:spLocks noGrp="1"/>
          </p:cNvSpPr>
          <p:nvPr>
            <p:ph type="title"/>
          </p:nvPr>
        </p:nvSpPr>
        <p:spPr>
          <a:xfrm>
            <a:off x="624420" y="518966"/>
            <a:ext cx="9506554" cy="370035"/>
          </a:xfrm>
        </p:spPr>
        <p:txBody>
          <a:bodyPr anchor="ctr"/>
          <a:lstStyle>
            <a:lvl1pPr>
              <a:defRPr sz="3200" cap="all" baseline="0"/>
            </a:lvl1pPr>
          </a:lstStyle>
          <a:p>
            <a:r>
              <a:rPr lang="de-DE" dirty="0"/>
              <a:t>Mastertitelformat bearbeiten</a:t>
            </a:r>
          </a:p>
        </p:txBody>
      </p:sp>
      <p:sp>
        <p:nvSpPr>
          <p:cNvPr id="5" name="Textfeld 4">
            <a:extLst>
              <a:ext uri="{FF2B5EF4-FFF2-40B4-BE49-F238E27FC236}">
                <a16:creationId xmlns:a16="http://schemas.microsoft.com/office/drawing/2014/main" id="{7664219C-FF8D-3200-F736-64EA0A8A24E5}"/>
              </a:ext>
            </a:extLst>
          </p:cNvPr>
          <p:cNvSpPr txBox="1"/>
          <p:nvPr userDrawn="1"/>
        </p:nvSpPr>
        <p:spPr bwMode="gray">
          <a:xfrm>
            <a:off x="10944225" y="446099"/>
            <a:ext cx="777192" cy="430887"/>
          </a:xfrm>
          <a:prstGeom prst="rect">
            <a:avLst/>
          </a:prstGeom>
          <a:noFill/>
        </p:spPr>
        <p:txBody>
          <a:bodyPr wrap="square" lIns="0" tIns="0" rIns="0" bIns="0">
            <a:spAutoFit/>
          </a:bodyPr>
          <a:lstStyle/>
          <a:p>
            <a:pPr algn="r"/>
            <a:r>
              <a:rPr lang="de-DE" sz="2800" b="1" dirty="0">
                <a:solidFill>
                  <a:schemeClr val="accent1"/>
                </a:solidFill>
                <a:latin typeface="Open Sans" panose="020B0606030504020204" pitchFamily="34" charset="0"/>
              </a:rPr>
              <a:t>EPS</a:t>
            </a:r>
          </a:p>
        </p:txBody>
      </p:sp>
    </p:spTree>
    <p:extLst>
      <p:ext uri="{BB962C8B-B14F-4D97-AF65-F5344CB8AC3E}">
        <p14:creationId xmlns:p14="http://schemas.microsoft.com/office/powerpoint/2010/main" val="27890244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oolsToo_Slide" descr="ToolsToo_Slide">
            <a:extLst>
              <a:ext uri="{FF2B5EF4-FFF2-40B4-BE49-F238E27FC236}">
                <a16:creationId xmlns:a16="http://schemas.microsoft.com/office/drawing/2014/main" id="{DEB51D87-3478-19C4-771A-7AAD03FE9D5B}"/>
              </a:ext>
            </a:extLst>
          </p:cNvPr>
          <p:cNvSpPr/>
          <p:nvPr userDrawn="1"/>
        </p:nvSpPr>
        <p:spPr bwMode="gray">
          <a:xfrm>
            <a:off x="0" y="0"/>
            <a:ext cx="12192000" cy="6858000"/>
          </a:xfrm>
          <a:prstGeom prst="rect">
            <a:avLst/>
          </a:prstGeom>
          <a:noFill/>
          <a:ln w="9525">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2000" dirty="0" err="1">
              <a:solidFill>
                <a:schemeClr val="tx1"/>
              </a:solidFill>
            </a:endParaRPr>
          </a:p>
        </p:txBody>
      </p:sp>
      <p:sp>
        <p:nvSpPr>
          <p:cNvPr id="2" name="Title Placeholder 1"/>
          <p:cNvSpPr>
            <a:spLocks noGrp="1"/>
          </p:cNvSpPr>
          <p:nvPr>
            <p:ph type="title"/>
          </p:nvPr>
        </p:nvSpPr>
        <p:spPr bwMode="gray">
          <a:xfrm>
            <a:off x="624419" y="404665"/>
            <a:ext cx="10943167" cy="535136"/>
          </a:xfrm>
          <a:prstGeom prst="rect">
            <a:avLst/>
          </a:prstGeom>
          <a:ln>
            <a:noFill/>
          </a:ln>
        </p:spPr>
        <p:txBody>
          <a:bodyPr vert="horz" lIns="0" tIns="0" rIns="0" bIns="0" rtlCol="0" anchor="t">
            <a:noAutofit/>
          </a:bodyPr>
          <a:lstStyle/>
          <a:p>
            <a:r>
              <a:rPr lang="de-DE" dirty="0"/>
              <a:t>Titel</a:t>
            </a:r>
          </a:p>
        </p:txBody>
      </p:sp>
    </p:spTree>
    <p:extLst>
      <p:ext uri="{BB962C8B-B14F-4D97-AF65-F5344CB8AC3E}">
        <p14:creationId xmlns:p14="http://schemas.microsoft.com/office/powerpoint/2010/main" val="557687830"/>
      </p:ext>
    </p:extLst>
  </p:cSld>
  <p:clrMap bg1="lt1" tx1="dk1" bg2="lt2" tx2="dk2" accent1="accent1" accent2="accent2" accent3="accent3" accent4="accent4" accent5="accent5" accent6="accent6" hlink="hlink" folHlink="folHlink"/>
  <p:sldLayoutIdLst>
    <p:sldLayoutId id="2147483682" r:id="rId1"/>
    <p:sldLayoutId id="2147483689" r:id="rId2"/>
  </p:sldLayoutIdLst>
  <p:hf hdr="0" ftr="0"/>
  <p:txStyles>
    <p:titleStyle>
      <a:lvl1pPr algn="l" defTabSz="1219170" rtl="0" eaLnBrk="1" latinLnBrk="0" hangingPunct="1">
        <a:lnSpc>
          <a:spcPct val="90000"/>
        </a:lnSpc>
        <a:spcBef>
          <a:spcPct val="0"/>
        </a:spcBef>
        <a:buNone/>
        <a:defRPr sz="3200" b="1" kern="1200">
          <a:ln w="6350">
            <a:solidFill>
              <a:schemeClr val="accent1"/>
            </a:solidFill>
          </a:ln>
          <a:solidFill>
            <a:schemeClr val="accent1"/>
          </a:solidFill>
          <a:latin typeface="Open Sans" panose="020B0606030504020204" pitchFamily="34" charset="0"/>
          <a:ea typeface="+mj-ea"/>
          <a:cs typeface="Open Sans" panose="020B0606030504020204" pitchFamily="34" charset="0"/>
        </a:defRPr>
      </a:lvl1pPr>
    </p:titleStyle>
    <p:bodyStyle>
      <a:lvl1pPr marL="0" indent="0" algn="l" defTabSz="1219170" rtl="0" eaLnBrk="1" latinLnBrk="0" hangingPunct="1">
        <a:lnSpc>
          <a:spcPct val="150000"/>
        </a:lnSpc>
        <a:spcBef>
          <a:spcPts val="0"/>
        </a:spcBef>
        <a:buFont typeface="Arial" panose="020B0604020202020204" pitchFamily="34" charset="0"/>
        <a:buNone/>
        <a:defRPr sz="2400" kern="1200">
          <a:solidFill>
            <a:schemeClr val="tx1"/>
          </a:solidFill>
          <a:latin typeface="+mn-lt"/>
          <a:ea typeface="+mn-ea"/>
          <a:cs typeface="Arial" panose="020B0604020202020204" pitchFamily="34" charset="0"/>
        </a:defRPr>
      </a:lvl1pPr>
      <a:lvl2pPr marL="359991" indent="-359991" algn="l" defTabSz="1219170" rtl="0" eaLnBrk="1" latinLnBrk="0" hangingPunct="1">
        <a:lnSpc>
          <a:spcPct val="150000"/>
        </a:lnSpc>
        <a:spcBef>
          <a:spcPts val="0"/>
        </a:spcBef>
        <a:buFont typeface="Arial" panose="020B0604020202020204" pitchFamily="34" charset="0"/>
        <a:buChar char="•"/>
        <a:defRPr sz="2400" kern="1200">
          <a:solidFill>
            <a:schemeClr val="tx1"/>
          </a:solidFill>
          <a:latin typeface="+mn-lt"/>
          <a:ea typeface="+mn-ea"/>
          <a:cs typeface="Arial" panose="020B0604020202020204" pitchFamily="34" charset="0"/>
        </a:defRPr>
      </a:lvl2pPr>
      <a:lvl3pPr marL="717533" indent="-359991" algn="l" defTabSz="1219170" rtl="0" eaLnBrk="1" latinLnBrk="0" hangingPunct="1">
        <a:lnSpc>
          <a:spcPct val="150000"/>
        </a:lnSpc>
        <a:spcBef>
          <a:spcPts val="0"/>
        </a:spcBef>
        <a:buFont typeface="Arial" panose="020B0604020202020204" pitchFamily="34" charset="0"/>
        <a:buChar char="-"/>
        <a:defRPr sz="2400" kern="1200">
          <a:solidFill>
            <a:schemeClr val="tx1"/>
          </a:solidFill>
          <a:latin typeface="+mn-lt"/>
          <a:ea typeface="+mn-ea"/>
          <a:cs typeface="Arial" panose="020B0604020202020204" pitchFamily="34" charset="0"/>
        </a:defRPr>
      </a:lvl3pPr>
      <a:lvl4pPr marL="1079473" indent="-361942" algn="l" defTabSz="1219170" rtl="0" eaLnBrk="1" latinLnBrk="0" hangingPunct="1">
        <a:lnSpc>
          <a:spcPct val="150000"/>
        </a:lnSpc>
        <a:spcBef>
          <a:spcPts val="0"/>
        </a:spcBef>
        <a:buFont typeface="Arial" panose="020B0604020202020204" pitchFamily="34" charset="0"/>
        <a:buChar char="-"/>
        <a:defRPr sz="2400" kern="1200">
          <a:solidFill>
            <a:schemeClr val="tx1"/>
          </a:solidFill>
          <a:latin typeface="+mn-lt"/>
          <a:ea typeface="+mn-ea"/>
          <a:cs typeface="Arial" panose="020B0604020202020204" pitchFamily="34" charset="0"/>
        </a:defRPr>
      </a:lvl4pPr>
      <a:lvl5pPr marL="1439964" indent="-359991" algn="l" defTabSz="1219170" rtl="0" eaLnBrk="1" latinLnBrk="0" hangingPunct="1">
        <a:lnSpc>
          <a:spcPct val="150000"/>
        </a:lnSpc>
        <a:spcBef>
          <a:spcPts val="0"/>
        </a:spcBef>
        <a:buFont typeface="Arial" panose="020B0604020202020204" pitchFamily="34" charset="0"/>
        <a:buChar char="-"/>
        <a:defRPr sz="2400" kern="1200">
          <a:solidFill>
            <a:schemeClr val="tx1"/>
          </a:solidFill>
          <a:latin typeface="+mn-lt"/>
          <a:ea typeface="+mn-ea"/>
          <a:cs typeface="Arial" panose="020B0604020202020204" pitchFamily="34" charset="0"/>
        </a:defRPr>
      </a:lvl5pPr>
      <a:lvl6pPr marL="1799955" indent="-359991" algn="l" defTabSz="1219170" rtl="0" eaLnBrk="1" latinLnBrk="0" hangingPunct="1">
        <a:lnSpc>
          <a:spcPct val="100000"/>
        </a:lnSpc>
        <a:spcBef>
          <a:spcPts val="0"/>
        </a:spcBef>
        <a:buFont typeface="Arial" panose="020B0604020202020204" pitchFamily="34" charset="0"/>
        <a:buChar char="-"/>
        <a:defRPr sz="2667" kern="1200">
          <a:solidFill>
            <a:schemeClr val="tx1"/>
          </a:solidFill>
          <a:latin typeface="+mn-lt"/>
          <a:ea typeface="+mn-ea"/>
          <a:cs typeface="+mn-cs"/>
        </a:defRPr>
      </a:lvl6pPr>
      <a:lvl7pPr marL="2159946" indent="-359991" algn="l" defTabSz="1219170" rtl="0" eaLnBrk="1" latinLnBrk="0" hangingPunct="1">
        <a:lnSpc>
          <a:spcPct val="100000"/>
        </a:lnSpc>
        <a:spcBef>
          <a:spcPts val="0"/>
        </a:spcBef>
        <a:buFont typeface="Arial" panose="020B0604020202020204" pitchFamily="34" charset="0"/>
        <a:buChar char="-"/>
        <a:defRPr sz="2667" kern="1200">
          <a:solidFill>
            <a:schemeClr val="tx1"/>
          </a:solidFill>
          <a:latin typeface="+mn-lt"/>
          <a:ea typeface="+mn-ea"/>
          <a:cs typeface="+mn-cs"/>
        </a:defRPr>
      </a:lvl7pPr>
      <a:lvl8pPr marL="2519937" indent="-361942" algn="l" defTabSz="1219170" rtl="0" eaLnBrk="1" latinLnBrk="0" hangingPunct="1">
        <a:lnSpc>
          <a:spcPct val="100000"/>
        </a:lnSpc>
        <a:spcBef>
          <a:spcPts val="0"/>
        </a:spcBef>
        <a:buFont typeface="Arial" panose="020B0604020202020204" pitchFamily="34" charset="0"/>
        <a:buChar char="-"/>
        <a:defRPr sz="2667" kern="1200">
          <a:solidFill>
            <a:schemeClr val="tx1"/>
          </a:solidFill>
          <a:latin typeface="+mn-lt"/>
          <a:ea typeface="+mn-ea"/>
          <a:cs typeface="+mn-cs"/>
        </a:defRPr>
      </a:lvl8pPr>
      <a:lvl9pPr marL="2879928" indent="-359991" algn="l" defTabSz="1219170" rtl="0" eaLnBrk="1" latinLnBrk="0" hangingPunct="1">
        <a:lnSpc>
          <a:spcPct val="100000"/>
        </a:lnSpc>
        <a:spcBef>
          <a:spcPts val="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s/_rels/slide7.xml.rels><?xml version="1.0" encoding="UTF-8" standalone="yes"?>
<Relationships xmlns="http://schemas.openxmlformats.org/package/2006/relationships"><Relationship Id="rId8" Type="http://schemas.openxmlformats.org/officeDocument/2006/relationships/image" Target="../media/image25.svg"/><Relationship Id="rId13" Type="http://schemas.openxmlformats.org/officeDocument/2006/relationships/image" Target="../media/image30.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sv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3.sv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 Id="rId14" Type="http://schemas.openxmlformats.org/officeDocument/2006/relationships/image" Target="../media/image3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5404A0AF-00E2-7FA2-CC14-02818BB9C18A}"/>
              </a:ext>
            </a:extLst>
          </p:cNvPr>
          <p:cNvSpPr>
            <a:spLocks/>
          </p:cNvSpPr>
          <p:nvPr/>
        </p:nvSpPr>
        <p:spPr bwMode="gray">
          <a:xfrm>
            <a:off x="0" y="4743450"/>
            <a:ext cx="12192000" cy="2114550"/>
          </a:xfrm>
          <a:prstGeom prst="rect">
            <a:avLst/>
          </a:prstGeom>
          <a:solidFill>
            <a:srgbClr val="055A7C"/>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2000" dirty="0">
              <a:solidFill>
                <a:schemeClr val="tx1"/>
              </a:solidFill>
              <a:latin typeface="Open Sans" panose="020B0606030504020204" pitchFamily="34" charset="0"/>
            </a:endParaRPr>
          </a:p>
        </p:txBody>
      </p:sp>
      <p:pic>
        <p:nvPicPr>
          <p:cNvPr id="2" name="Grafik 1">
            <a:extLst>
              <a:ext uri="{FF2B5EF4-FFF2-40B4-BE49-F238E27FC236}">
                <a16:creationId xmlns:a16="http://schemas.microsoft.com/office/drawing/2014/main" id="{279F7BE7-8CA1-3A24-3BC7-1040D2F26FE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8151"/>
          <a:stretch/>
        </p:blipFill>
        <p:spPr>
          <a:xfrm>
            <a:off x="5715000" y="-1"/>
            <a:ext cx="6476999" cy="6341455"/>
          </a:xfrm>
          <a:prstGeom prst="rect">
            <a:avLst/>
          </a:prstGeom>
        </p:spPr>
      </p:pic>
      <p:sp>
        <p:nvSpPr>
          <p:cNvPr id="3" name="Textfeld 2">
            <a:extLst>
              <a:ext uri="{FF2B5EF4-FFF2-40B4-BE49-F238E27FC236}">
                <a16:creationId xmlns:a16="http://schemas.microsoft.com/office/drawing/2014/main" id="{1FBDE8CC-B754-A88F-5970-8B8991B5B917}"/>
              </a:ext>
            </a:extLst>
          </p:cNvPr>
          <p:cNvSpPr txBox="1"/>
          <p:nvPr/>
        </p:nvSpPr>
        <p:spPr>
          <a:xfrm>
            <a:off x="1105708" y="1057275"/>
            <a:ext cx="4015709" cy="3600400"/>
          </a:xfrm>
          <a:prstGeom prst="rect">
            <a:avLst/>
          </a:prstGeom>
          <a:noFill/>
        </p:spPr>
        <p:txBody>
          <a:bodyPr vert="horz" wrap="square" lIns="0" tIns="0" rIns="0" bIns="0" rtlCol="0" anchor="b">
            <a:noAutofit/>
          </a:bodyPr>
          <a:lstStyle/>
          <a:p>
            <a:pPr>
              <a:lnSpc>
                <a:spcPct val="80000"/>
              </a:lnSpc>
            </a:pPr>
            <a:r>
              <a:rPr lang="de-DE" sz="8800" b="1" dirty="0">
                <a:ln w="25400">
                  <a:solidFill>
                    <a:schemeClr val="accent1"/>
                  </a:solidFill>
                </a:ln>
                <a:solidFill>
                  <a:schemeClr val="accent1"/>
                </a:solidFill>
                <a:latin typeface="Open Sans" panose="020B0606030504020204" pitchFamily="34" charset="0"/>
              </a:rPr>
              <a:t>Ganz </a:t>
            </a:r>
          </a:p>
          <a:p>
            <a:pPr>
              <a:lnSpc>
                <a:spcPct val="80000"/>
              </a:lnSpc>
            </a:pPr>
            <a:r>
              <a:rPr lang="de-DE" sz="8800" b="1" dirty="0">
                <a:ln w="25400">
                  <a:solidFill>
                    <a:schemeClr val="accent1"/>
                  </a:solidFill>
                </a:ln>
                <a:solidFill>
                  <a:schemeClr val="accent1"/>
                </a:solidFill>
                <a:latin typeface="Open Sans" panose="020B0606030504020204" pitchFamily="34" charset="0"/>
              </a:rPr>
              <a:t>schön </a:t>
            </a:r>
          </a:p>
          <a:p>
            <a:pPr>
              <a:lnSpc>
                <a:spcPct val="80000"/>
              </a:lnSpc>
            </a:pPr>
            <a:r>
              <a:rPr lang="de-DE" sz="8800" b="1" dirty="0">
                <a:ln w="25400">
                  <a:solidFill>
                    <a:schemeClr val="accent1"/>
                  </a:solidFill>
                </a:ln>
                <a:solidFill>
                  <a:schemeClr val="accent1"/>
                </a:solidFill>
                <a:latin typeface="Open Sans" panose="020B0606030504020204" pitchFamily="34" charset="0"/>
              </a:rPr>
              <a:t>clever.</a:t>
            </a:r>
          </a:p>
        </p:txBody>
      </p:sp>
      <p:sp>
        <p:nvSpPr>
          <p:cNvPr id="4" name="Textfeld 3">
            <a:extLst>
              <a:ext uri="{FF2B5EF4-FFF2-40B4-BE49-F238E27FC236}">
                <a16:creationId xmlns:a16="http://schemas.microsoft.com/office/drawing/2014/main" id="{1940854E-7999-775B-28F1-686CDC44648E}"/>
              </a:ext>
            </a:extLst>
          </p:cNvPr>
          <p:cNvSpPr txBox="1"/>
          <p:nvPr/>
        </p:nvSpPr>
        <p:spPr bwMode="gray">
          <a:xfrm>
            <a:off x="1105708" y="5068927"/>
            <a:ext cx="2162125" cy="553998"/>
          </a:xfrm>
          <a:prstGeom prst="rect">
            <a:avLst/>
          </a:prstGeom>
          <a:noFill/>
        </p:spPr>
        <p:txBody>
          <a:bodyPr wrap="square" lIns="0" tIns="0" rIns="0" bIns="0">
            <a:spAutoFit/>
          </a:bodyPr>
          <a:lstStyle/>
          <a:p>
            <a:r>
              <a:rPr lang="de-DE" sz="3600" dirty="0">
                <a:solidFill>
                  <a:schemeClr val="bg1"/>
                </a:solidFill>
                <a:latin typeface="Open Sans" panose="020B0606030504020204" pitchFamily="34" charset="0"/>
              </a:rPr>
              <a:t>EPS</a:t>
            </a:r>
          </a:p>
        </p:txBody>
      </p:sp>
    </p:spTree>
    <p:extLst>
      <p:ext uri="{BB962C8B-B14F-4D97-AF65-F5344CB8AC3E}">
        <p14:creationId xmlns:p14="http://schemas.microsoft.com/office/powerpoint/2010/main" val="2660076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Rechteck 94">
            <a:extLst>
              <a:ext uri="{FF2B5EF4-FFF2-40B4-BE49-F238E27FC236}">
                <a16:creationId xmlns:a16="http://schemas.microsoft.com/office/drawing/2014/main" id="{0E0E8B11-A226-09C5-427D-74938F840C24}"/>
              </a:ext>
            </a:extLst>
          </p:cNvPr>
          <p:cNvSpPr/>
          <p:nvPr/>
        </p:nvSpPr>
        <p:spPr bwMode="gray">
          <a:xfrm>
            <a:off x="0" y="3264060"/>
            <a:ext cx="12192000" cy="3593939"/>
          </a:xfrm>
          <a:prstGeom prst="rect">
            <a:avLst/>
          </a:prstGeom>
          <a:solidFill>
            <a:srgbClr val="055A7C"/>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2000" dirty="0" err="1">
              <a:solidFill>
                <a:schemeClr val="tx1"/>
              </a:solidFill>
              <a:latin typeface="Open Sans" panose="020B0606030504020204" pitchFamily="34" charset="0"/>
            </a:endParaRPr>
          </a:p>
        </p:txBody>
      </p:sp>
      <p:sp>
        <p:nvSpPr>
          <p:cNvPr id="23" name="Textplatzhalter 22">
            <a:extLst>
              <a:ext uri="{FF2B5EF4-FFF2-40B4-BE49-F238E27FC236}">
                <a16:creationId xmlns:a16="http://schemas.microsoft.com/office/drawing/2014/main" id="{007D7E97-0E4F-1397-EFF5-BA43E75E4007}"/>
              </a:ext>
            </a:extLst>
          </p:cNvPr>
          <p:cNvSpPr>
            <a:spLocks noGrp="1"/>
          </p:cNvSpPr>
          <p:nvPr>
            <p:ph type="body" sz="quarter" idx="12"/>
          </p:nvPr>
        </p:nvSpPr>
        <p:spPr>
          <a:xfrm>
            <a:off x="623888" y="889001"/>
            <a:ext cx="9507473" cy="442913"/>
          </a:xfrm>
        </p:spPr>
        <p:txBody>
          <a:bodyPr/>
          <a:lstStyle/>
          <a:p>
            <a:r>
              <a:rPr lang="en-GB" dirty="0"/>
              <a:t>Was </a:t>
            </a:r>
            <a:r>
              <a:rPr lang="en-GB" dirty="0" err="1"/>
              <a:t>ist</a:t>
            </a:r>
            <a:r>
              <a:rPr lang="en-GB" dirty="0"/>
              <a:t> </a:t>
            </a:r>
            <a:r>
              <a:rPr lang="de-DE" dirty="0"/>
              <a:t>EPS</a:t>
            </a:r>
            <a:r>
              <a:rPr lang="en-GB" dirty="0"/>
              <a:t>?</a:t>
            </a:r>
          </a:p>
        </p:txBody>
      </p:sp>
      <p:sp>
        <p:nvSpPr>
          <p:cNvPr id="40" name="Titel 39">
            <a:extLst>
              <a:ext uri="{FF2B5EF4-FFF2-40B4-BE49-F238E27FC236}">
                <a16:creationId xmlns:a16="http://schemas.microsoft.com/office/drawing/2014/main" id="{299DC9EA-F8A2-4059-922D-E479ADE1E894}"/>
              </a:ext>
            </a:extLst>
          </p:cNvPr>
          <p:cNvSpPr>
            <a:spLocks noGrp="1"/>
          </p:cNvSpPr>
          <p:nvPr>
            <p:ph type="title"/>
          </p:nvPr>
        </p:nvSpPr>
        <p:spPr>
          <a:xfrm>
            <a:off x="623888" y="518966"/>
            <a:ext cx="9506554" cy="370035"/>
          </a:xfrm>
        </p:spPr>
        <p:txBody>
          <a:bodyPr/>
          <a:lstStyle/>
          <a:p>
            <a:r>
              <a:rPr lang="de-DE" dirty="0"/>
              <a:t>Ganz viel Luft.</a:t>
            </a:r>
            <a:endParaRPr lang="en-GB" dirty="0"/>
          </a:p>
        </p:txBody>
      </p:sp>
      <p:sp>
        <p:nvSpPr>
          <p:cNvPr id="64" name="Textfeld 63">
            <a:extLst>
              <a:ext uri="{FF2B5EF4-FFF2-40B4-BE49-F238E27FC236}">
                <a16:creationId xmlns:a16="http://schemas.microsoft.com/office/drawing/2014/main" id="{9B9D49D9-D26E-EAAE-FA6B-512F69FCA238}"/>
              </a:ext>
            </a:extLst>
          </p:cNvPr>
          <p:cNvSpPr txBox="1"/>
          <p:nvPr/>
        </p:nvSpPr>
        <p:spPr bwMode="gray">
          <a:xfrm>
            <a:off x="623888" y="3519750"/>
            <a:ext cx="3413052" cy="307777"/>
          </a:xfrm>
          <a:prstGeom prst="rect">
            <a:avLst/>
          </a:prstGeom>
          <a:noFill/>
        </p:spPr>
        <p:txBody>
          <a:bodyPr wrap="square" lIns="0" tIns="0" rIns="0" bIns="0" rtlCol="0">
            <a:spAutoFit/>
          </a:bodyPr>
          <a:lstStyle/>
          <a:p>
            <a:r>
              <a:rPr lang="de-DE" sz="2000" b="1" dirty="0">
                <a:solidFill>
                  <a:schemeClr val="bg1"/>
                </a:solidFill>
                <a:latin typeface="Open Sans" panose="020B0606030504020204" pitchFamily="34" charset="0"/>
              </a:rPr>
              <a:t>EPS bedeutet: </a:t>
            </a:r>
          </a:p>
        </p:txBody>
      </p:sp>
      <p:sp>
        <p:nvSpPr>
          <p:cNvPr id="88" name="Textfeld 87">
            <a:extLst>
              <a:ext uri="{FF2B5EF4-FFF2-40B4-BE49-F238E27FC236}">
                <a16:creationId xmlns:a16="http://schemas.microsoft.com/office/drawing/2014/main" id="{DCE92127-FE4D-46F0-CDC3-DD82634C9C9B}"/>
              </a:ext>
            </a:extLst>
          </p:cNvPr>
          <p:cNvSpPr txBox="1"/>
          <p:nvPr/>
        </p:nvSpPr>
        <p:spPr bwMode="gray">
          <a:xfrm>
            <a:off x="8678359" y="4290068"/>
            <a:ext cx="3304091" cy="1446550"/>
          </a:xfrm>
          <a:prstGeom prst="rect">
            <a:avLst/>
          </a:prstGeom>
          <a:noFill/>
        </p:spPr>
        <p:txBody>
          <a:bodyPr wrap="square">
            <a:spAutoFit/>
          </a:bodyPr>
          <a:lstStyle/>
          <a:p>
            <a:r>
              <a:rPr lang="de-DE" sz="4800" b="1" dirty="0">
                <a:ln w="12700">
                  <a:solidFill>
                    <a:schemeClr val="accent2"/>
                  </a:solidFill>
                </a:ln>
                <a:solidFill>
                  <a:schemeClr val="accent2"/>
                </a:solidFill>
                <a:latin typeface="Open Sans" panose="020B0606030504020204" pitchFamily="34" charset="0"/>
              </a:rPr>
              <a:t>100</a:t>
            </a:r>
            <a:r>
              <a:rPr lang="de-DE" sz="3600" dirty="0">
                <a:ln w="12700">
                  <a:noFill/>
                </a:ln>
                <a:solidFill>
                  <a:schemeClr val="accent2"/>
                </a:solidFill>
                <a:latin typeface="Open Sans" panose="020B0606030504020204" pitchFamily="34" charset="0"/>
              </a:rPr>
              <a:t>%</a:t>
            </a:r>
            <a:br>
              <a:rPr lang="de-DE" sz="4400" b="1" dirty="0">
                <a:solidFill>
                  <a:schemeClr val="accent2"/>
                </a:solidFill>
                <a:latin typeface="Open Sans" panose="020B0606030504020204" pitchFamily="34" charset="0"/>
              </a:rPr>
            </a:br>
            <a:r>
              <a:rPr lang="de-DE" sz="2000" i="1" dirty="0">
                <a:solidFill>
                  <a:schemeClr val="bg1"/>
                </a:solidFill>
                <a:latin typeface="Open Sans ExtraBold" panose="020B0606030504020204" pitchFamily="34" charset="0"/>
              </a:rPr>
              <a:t>Produktschutz und </a:t>
            </a:r>
            <a:br>
              <a:rPr lang="de-DE" sz="2000" i="1" dirty="0">
                <a:solidFill>
                  <a:schemeClr val="bg1"/>
                </a:solidFill>
                <a:latin typeface="Open Sans ExtraBold" panose="020B0606030504020204" pitchFamily="34" charset="0"/>
              </a:rPr>
            </a:br>
            <a:r>
              <a:rPr lang="de-DE" sz="2000" i="1" dirty="0">
                <a:solidFill>
                  <a:schemeClr val="bg1"/>
                </a:solidFill>
                <a:latin typeface="Open Sans ExtraBold" panose="020B0606030504020204" pitchFamily="34" charset="0"/>
              </a:rPr>
              <a:t>Nachhaltigkeit. </a:t>
            </a:r>
            <a:endParaRPr lang="de-DE" i="1" dirty="0">
              <a:solidFill>
                <a:schemeClr val="bg1"/>
              </a:solidFill>
              <a:latin typeface="Open Sans ExtraBold" panose="020B0606030504020204" pitchFamily="34" charset="0"/>
            </a:endParaRPr>
          </a:p>
        </p:txBody>
      </p:sp>
      <p:pic>
        <p:nvPicPr>
          <p:cNvPr id="90" name="Grafik 89">
            <a:extLst>
              <a:ext uri="{FF2B5EF4-FFF2-40B4-BE49-F238E27FC236}">
                <a16:creationId xmlns:a16="http://schemas.microsoft.com/office/drawing/2014/main" id="{E815082D-D077-F339-EE10-B09E039477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79876" y="4349435"/>
            <a:ext cx="1447096" cy="1366188"/>
          </a:xfrm>
          <a:prstGeom prst="rect">
            <a:avLst/>
          </a:prstGeom>
        </p:spPr>
      </p:pic>
      <p:sp>
        <p:nvSpPr>
          <p:cNvPr id="93" name="Textfeld 92">
            <a:extLst>
              <a:ext uri="{FF2B5EF4-FFF2-40B4-BE49-F238E27FC236}">
                <a16:creationId xmlns:a16="http://schemas.microsoft.com/office/drawing/2014/main" id="{5862EF5B-BBDC-4283-053A-4FC5A96AE576}"/>
              </a:ext>
            </a:extLst>
          </p:cNvPr>
          <p:cNvSpPr txBox="1"/>
          <p:nvPr/>
        </p:nvSpPr>
        <p:spPr bwMode="gray">
          <a:xfrm>
            <a:off x="623888" y="1870414"/>
            <a:ext cx="4919662" cy="830997"/>
          </a:xfrm>
          <a:prstGeom prst="rect">
            <a:avLst/>
          </a:prstGeom>
          <a:noFill/>
        </p:spPr>
        <p:txBody>
          <a:bodyPr wrap="square" lIns="0" tIns="0" rIns="0" bIns="0" rtlCol="0">
            <a:spAutoFit/>
          </a:bodyPr>
          <a:lstStyle/>
          <a:p>
            <a:r>
              <a:rPr lang="de-DE" sz="1800" b="1" dirty="0">
                <a:solidFill>
                  <a:srgbClr val="009FD4"/>
                </a:solidFill>
                <a:latin typeface="Open Sans" panose="020B0606030504020204" pitchFamily="34" charset="0"/>
              </a:rPr>
              <a:t>Expandiertes Polystyrol (EPS): </a:t>
            </a:r>
          </a:p>
          <a:p>
            <a:r>
              <a:rPr lang="de-DE" sz="1800" dirty="0">
                <a:solidFill>
                  <a:srgbClr val="009FD4"/>
                </a:solidFill>
                <a:latin typeface="Open Sans" panose="020B0606030504020204" pitchFamily="34" charset="0"/>
              </a:rPr>
              <a:t>Bewährter Werkstoff mit vielen Bezeichnungen</a:t>
            </a:r>
          </a:p>
        </p:txBody>
      </p:sp>
      <p:sp>
        <p:nvSpPr>
          <p:cNvPr id="96" name="Textfeld 95">
            <a:extLst>
              <a:ext uri="{FF2B5EF4-FFF2-40B4-BE49-F238E27FC236}">
                <a16:creationId xmlns:a16="http://schemas.microsoft.com/office/drawing/2014/main" id="{B13DB241-935A-9728-DE4E-6BCAAC6FA797}"/>
              </a:ext>
            </a:extLst>
          </p:cNvPr>
          <p:cNvSpPr txBox="1"/>
          <p:nvPr/>
        </p:nvSpPr>
        <p:spPr bwMode="gray">
          <a:xfrm>
            <a:off x="878992" y="4446437"/>
            <a:ext cx="1526401" cy="841834"/>
          </a:xfrm>
          <a:prstGeom prst="rect">
            <a:avLst/>
          </a:prstGeom>
          <a:noFill/>
        </p:spPr>
        <p:txBody>
          <a:bodyPr wrap="square" lIns="0" tIns="0" rIns="0" bIns="0" rtlCol="0">
            <a:spAutoFit/>
          </a:bodyPr>
          <a:lstStyle/>
          <a:p>
            <a:pPr algn="ctr">
              <a:lnSpc>
                <a:spcPct val="80000"/>
              </a:lnSpc>
            </a:pPr>
            <a:r>
              <a:rPr lang="de-DE" sz="4800" b="1" dirty="0">
                <a:ln w="12700">
                  <a:solidFill>
                    <a:schemeClr val="accent2"/>
                  </a:solidFill>
                </a:ln>
                <a:solidFill>
                  <a:schemeClr val="accent2"/>
                </a:solidFill>
                <a:latin typeface="Open Sans" panose="020B0606030504020204" pitchFamily="34" charset="0"/>
              </a:rPr>
              <a:t>98</a:t>
            </a:r>
            <a:r>
              <a:rPr lang="de-DE" sz="3600" dirty="0">
                <a:ln w="12700">
                  <a:noFill/>
                </a:ln>
                <a:solidFill>
                  <a:schemeClr val="accent2"/>
                </a:solidFill>
                <a:latin typeface="Open Sans" panose="020B0606030504020204" pitchFamily="34" charset="0"/>
              </a:rPr>
              <a:t>%</a:t>
            </a:r>
            <a:r>
              <a:rPr lang="de-DE" sz="4800" b="1" dirty="0">
                <a:ln w="12700">
                  <a:solidFill>
                    <a:schemeClr val="accent2"/>
                  </a:solidFill>
                </a:ln>
                <a:solidFill>
                  <a:schemeClr val="accent2"/>
                </a:solidFill>
                <a:latin typeface="Open Sans" panose="020B0606030504020204" pitchFamily="34" charset="0"/>
              </a:rPr>
              <a:t> </a:t>
            </a:r>
            <a:br>
              <a:rPr lang="de-DE" sz="4400" b="1" dirty="0">
                <a:ln w="12700">
                  <a:solidFill>
                    <a:schemeClr val="accent2"/>
                  </a:solidFill>
                </a:ln>
                <a:solidFill>
                  <a:schemeClr val="accent2"/>
                </a:solidFill>
                <a:latin typeface="Open Sans" panose="020B0606030504020204" pitchFamily="34" charset="0"/>
              </a:rPr>
            </a:br>
            <a:r>
              <a:rPr lang="de-DE" sz="2000" dirty="0">
                <a:solidFill>
                  <a:schemeClr val="bg1"/>
                </a:solidFill>
                <a:latin typeface="Open Sans" panose="020B0606030504020204" pitchFamily="34" charset="0"/>
              </a:rPr>
              <a:t>reine Luft</a:t>
            </a:r>
            <a:endParaRPr lang="de-DE" dirty="0">
              <a:solidFill>
                <a:schemeClr val="bg1"/>
              </a:solidFill>
              <a:latin typeface="Open Sans" panose="020B0606030504020204" pitchFamily="34" charset="0"/>
            </a:endParaRPr>
          </a:p>
        </p:txBody>
      </p:sp>
      <p:sp>
        <p:nvSpPr>
          <p:cNvPr id="97" name="Textfeld 96">
            <a:extLst>
              <a:ext uri="{FF2B5EF4-FFF2-40B4-BE49-F238E27FC236}">
                <a16:creationId xmlns:a16="http://schemas.microsoft.com/office/drawing/2014/main" id="{1D6C6B5A-9E76-CF56-7A95-7799CE16790E}"/>
              </a:ext>
            </a:extLst>
          </p:cNvPr>
          <p:cNvSpPr txBox="1"/>
          <p:nvPr/>
        </p:nvSpPr>
        <p:spPr bwMode="gray">
          <a:xfrm>
            <a:off x="3544647" y="5032529"/>
            <a:ext cx="1294735" cy="841834"/>
          </a:xfrm>
          <a:prstGeom prst="rect">
            <a:avLst/>
          </a:prstGeom>
          <a:noFill/>
        </p:spPr>
        <p:txBody>
          <a:bodyPr wrap="square" lIns="0" tIns="0" rIns="0" bIns="0" rtlCol="0">
            <a:spAutoFit/>
          </a:bodyPr>
          <a:lstStyle/>
          <a:p>
            <a:pPr algn="ctr">
              <a:lnSpc>
                <a:spcPct val="80000"/>
              </a:lnSpc>
            </a:pPr>
            <a:r>
              <a:rPr lang="de-DE" sz="4800" b="1" dirty="0">
                <a:ln w="12700">
                  <a:solidFill>
                    <a:schemeClr val="accent2"/>
                  </a:solidFill>
                </a:ln>
                <a:solidFill>
                  <a:schemeClr val="accent2"/>
                </a:solidFill>
                <a:latin typeface="Open Sans" panose="020B0606030504020204" pitchFamily="34" charset="0"/>
              </a:rPr>
              <a:t>2</a:t>
            </a:r>
            <a:r>
              <a:rPr lang="de-DE" sz="3600" b="1" dirty="0">
                <a:ln w="12700">
                  <a:noFill/>
                </a:ln>
                <a:solidFill>
                  <a:schemeClr val="accent2"/>
                </a:solidFill>
                <a:latin typeface="Open Sans" panose="020B0606030504020204" pitchFamily="34" charset="0"/>
              </a:rPr>
              <a:t>%</a:t>
            </a:r>
            <a:r>
              <a:rPr lang="de-DE" sz="4800" dirty="0">
                <a:solidFill>
                  <a:schemeClr val="accent2"/>
                </a:solidFill>
                <a:latin typeface="Open Sans" panose="020B0606030504020204" pitchFamily="34" charset="0"/>
              </a:rPr>
              <a:t> </a:t>
            </a:r>
            <a:br>
              <a:rPr lang="de-DE" sz="4400" b="1" dirty="0">
                <a:solidFill>
                  <a:schemeClr val="accent2"/>
                </a:solidFill>
                <a:latin typeface="Open Sans" panose="020B0606030504020204" pitchFamily="34" charset="0"/>
              </a:rPr>
            </a:br>
            <a:r>
              <a:rPr lang="de-DE" sz="2000" dirty="0">
                <a:solidFill>
                  <a:schemeClr val="bg1"/>
                </a:solidFill>
                <a:latin typeface="Open Sans" panose="020B0606030504020204" pitchFamily="34" charset="0"/>
              </a:rPr>
              <a:t>Polystyrol</a:t>
            </a:r>
            <a:endParaRPr lang="de-DE" dirty="0">
              <a:solidFill>
                <a:schemeClr val="bg1"/>
              </a:solidFill>
              <a:latin typeface="Open Sans" panose="020B0606030504020204" pitchFamily="34" charset="0"/>
            </a:endParaRPr>
          </a:p>
        </p:txBody>
      </p:sp>
      <p:cxnSp>
        <p:nvCxnSpPr>
          <p:cNvPr id="100" name="Gerade Verbindung mit Pfeil 99">
            <a:extLst>
              <a:ext uri="{FF2B5EF4-FFF2-40B4-BE49-F238E27FC236}">
                <a16:creationId xmlns:a16="http://schemas.microsoft.com/office/drawing/2014/main" id="{56D37AE0-1CA9-2426-9603-5C45029C7FF6}"/>
              </a:ext>
            </a:extLst>
          </p:cNvPr>
          <p:cNvCxnSpPr>
            <a:cxnSpLocks/>
          </p:cNvCxnSpPr>
          <p:nvPr/>
        </p:nvCxnSpPr>
        <p:spPr bwMode="gray">
          <a:xfrm>
            <a:off x="5543550" y="4949321"/>
            <a:ext cx="835094" cy="0"/>
          </a:xfrm>
          <a:prstGeom prst="straightConnector1">
            <a:avLst/>
          </a:prstGeom>
          <a:ln w="69850" cap="rnd">
            <a:solidFill>
              <a:schemeClr val="bg1"/>
            </a:solidFill>
            <a:tailEnd type="arrow" w="lg" len="sm"/>
          </a:ln>
        </p:spPr>
        <p:style>
          <a:lnRef idx="1">
            <a:schemeClr val="accent1"/>
          </a:lnRef>
          <a:fillRef idx="0">
            <a:schemeClr val="accent1"/>
          </a:fillRef>
          <a:effectRef idx="0">
            <a:schemeClr val="accent1"/>
          </a:effectRef>
          <a:fontRef idx="minor">
            <a:schemeClr val="tx1"/>
          </a:fontRef>
        </p:style>
      </p:cxnSp>
      <p:pic>
        <p:nvPicPr>
          <p:cNvPr id="4" name="Grafik 3">
            <a:extLst>
              <a:ext uri="{FF2B5EF4-FFF2-40B4-BE49-F238E27FC236}">
                <a16:creationId xmlns:a16="http://schemas.microsoft.com/office/drawing/2014/main" id="{9E6E009F-EDCF-949A-8F1D-69E0B9A54E3D}"/>
              </a:ext>
            </a:extLst>
          </p:cNvPr>
          <p:cNvPicPr>
            <a:picLocks noChangeAspect="1"/>
          </p:cNvPicPr>
          <p:nvPr/>
        </p:nvPicPr>
        <p:blipFill rotWithShape="1">
          <a:blip r:embed="rId4"/>
          <a:srcRect l="38145" t="1" r="16008" b="58974"/>
          <a:stretch/>
        </p:blipFill>
        <p:spPr>
          <a:xfrm>
            <a:off x="2379493" y="4083217"/>
            <a:ext cx="1362540" cy="1725800"/>
          </a:xfrm>
          <a:custGeom>
            <a:avLst/>
            <a:gdLst>
              <a:gd name="connsiteX0" fmla="*/ -65 w 4491262"/>
              <a:gd name="connsiteY0" fmla="*/ -138 h 6357259"/>
              <a:gd name="connsiteX1" fmla="*/ 4491198 w 4491262"/>
              <a:gd name="connsiteY1" fmla="*/ -138 h 6357259"/>
              <a:gd name="connsiteX2" fmla="*/ 4491198 w 4491262"/>
              <a:gd name="connsiteY2" fmla="*/ 6357121 h 6357259"/>
              <a:gd name="connsiteX3" fmla="*/ -65 w 4491262"/>
              <a:gd name="connsiteY3" fmla="*/ 6357121 h 6357259"/>
            </a:gdLst>
            <a:ahLst/>
            <a:cxnLst>
              <a:cxn ang="0">
                <a:pos x="connsiteX0" y="connsiteY0"/>
              </a:cxn>
              <a:cxn ang="0">
                <a:pos x="connsiteX1" y="connsiteY1"/>
              </a:cxn>
              <a:cxn ang="0">
                <a:pos x="connsiteX2" y="connsiteY2"/>
              </a:cxn>
              <a:cxn ang="0">
                <a:pos x="connsiteX3" y="connsiteY3"/>
              </a:cxn>
            </a:cxnLst>
            <a:rect l="l" t="t" r="r" b="b"/>
            <a:pathLst>
              <a:path w="4491262" h="6357259">
                <a:moveTo>
                  <a:pt x="-65" y="-138"/>
                </a:moveTo>
                <a:lnTo>
                  <a:pt x="4491198" y="-138"/>
                </a:lnTo>
                <a:lnTo>
                  <a:pt x="4491198" y="6357121"/>
                </a:lnTo>
                <a:lnTo>
                  <a:pt x="-65" y="6357121"/>
                </a:lnTo>
                <a:close/>
              </a:path>
            </a:pathLst>
          </a:custGeom>
        </p:spPr>
      </p:pic>
    </p:spTree>
    <p:extLst>
      <p:ext uri="{BB962C8B-B14F-4D97-AF65-F5344CB8AC3E}">
        <p14:creationId xmlns:p14="http://schemas.microsoft.com/office/powerpoint/2010/main" val="1454495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B93044AD-E7E7-6D34-C8C9-C6FAC90D20B8}"/>
              </a:ext>
            </a:extLst>
          </p:cNvPr>
          <p:cNvSpPr/>
          <p:nvPr/>
        </p:nvSpPr>
        <p:spPr bwMode="gray">
          <a:xfrm>
            <a:off x="6210300" y="0"/>
            <a:ext cx="5981700" cy="6858000"/>
          </a:xfrm>
          <a:prstGeom prst="rect">
            <a:avLst/>
          </a:prstGeom>
          <a:solidFill>
            <a:srgbClr val="055A7C"/>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2000" dirty="0" err="1">
              <a:solidFill>
                <a:schemeClr val="tx1"/>
              </a:solidFill>
              <a:latin typeface="Open Sans" panose="020B0606030504020204" pitchFamily="34" charset="0"/>
            </a:endParaRPr>
          </a:p>
        </p:txBody>
      </p:sp>
      <p:sp>
        <p:nvSpPr>
          <p:cNvPr id="13" name="Textplatzhalter 12">
            <a:extLst>
              <a:ext uri="{FF2B5EF4-FFF2-40B4-BE49-F238E27FC236}">
                <a16:creationId xmlns:a16="http://schemas.microsoft.com/office/drawing/2014/main" id="{D175941B-47ED-B0BB-14FF-8819B68C5435}"/>
              </a:ext>
            </a:extLst>
          </p:cNvPr>
          <p:cNvSpPr>
            <a:spLocks noGrp="1"/>
          </p:cNvSpPr>
          <p:nvPr>
            <p:ph type="body" sz="quarter" idx="12"/>
          </p:nvPr>
        </p:nvSpPr>
        <p:spPr>
          <a:xfrm>
            <a:off x="623888" y="889001"/>
            <a:ext cx="10944225" cy="442913"/>
          </a:xfrm>
        </p:spPr>
        <p:txBody>
          <a:bodyPr/>
          <a:lstStyle/>
          <a:p>
            <a:r>
              <a:rPr lang="de-DE" dirty="0"/>
              <a:t>Produktschutz durch EPS </a:t>
            </a:r>
          </a:p>
        </p:txBody>
      </p:sp>
      <p:sp>
        <p:nvSpPr>
          <p:cNvPr id="7" name="Titel 6">
            <a:extLst>
              <a:ext uri="{FF2B5EF4-FFF2-40B4-BE49-F238E27FC236}">
                <a16:creationId xmlns:a16="http://schemas.microsoft.com/office/drawing/2014/main" id="{CC821528-F4A3-454F-2BC1-66A0AF7F1AEF}"/>
              </a:ext>
            </a:extLst>
          </p:cNvPr>
          <p:cNvSpPr>
            <a:spLocks noGrp="1"/>
          </p:cNvSpPr>
          <p:nvPr>
            <p:ph type="title"/>
          </p:nvPr>
        </p:nvSpPr>
        <p:spPr>
          <a:xfrm>
            <a:off x="624419" y="518966"/>
            <a:ext cx="10943167" cy="370035"/>
          </a:xfrm>
        </p:spPr>
        <p:txBody>
          <a:bodyPr/>
          <a:lstStyle/>
          <a:p>
            <a:r>
              <a:rPr lang="de-DE" dirty="0"/>
              <a:t>Ganz schön praktisch.</a:t>
            </a:r>
          </a:p>
        </p:txBody>
      </p:sp>
      <p:sp>
        <p:nvSpPr>
          <p:cNvPr id="17" name="Textfeld 16">
            <a:extLst>
              <a:ext uri="{FF2B5EF4-FFF2-40B4-BE49-F238E27FC236}">
                <a16:creationId xmlns:a16="http://schemas.microsoft.com/office/drawing/2014/main" id="{FFC513DF-0478-9F60-B068-5BCF02042E0F}"/>
              </a:ext>
            </a:extLst>
          </p:cNvPr>
          <p:cNvSpPr txBox="1"/>
          <p:nvPr/>
        </p:nvSpPr>
        <p:spPr bwMode="gray">
          <a:xfrm>
            <a:off x="623888" y="1659366"/>
            <a:ext cx="5174124" cy="830997"/>
          </a:xfrm>
          <a:prstGeom prst="rect">
            <a:avLst/>
          </a:prstGeom>
          <a:noFill/>
        </p:spPr>
        <p:txBody>
          <a:bodyPr wrap="square" lIns="0" tIns="0" rIns="0" bIns="0">
            <a:spAutoFit/>
          </a:bodyPr>
          <a:lstStyle/>
          <a:p>
            <a:r>
              <a:rPr lang="de-DE" sz="1800" b="1" dirty="0">
                <a:latin typeface="Open Sans" panose="020B0606030504020204" pitchFamily="34" charset="0"/>
              </a:rPr>
              <a:t>Polsternde Luft und schützender Kunststoff</a:t>
            </a:r>
          </a:p>
          <a:p>
            <a:r>
              <a:rPr lang="de-DE" sz="1800" dirty="0">
                <a:latin typeface="Open Sans" panose="020B0606030504020204" pitchFamily="34" charset="0"/>
              </a:rPr>
              <a:t>EPS bietet e</a:t>
            </a:r>
            <a:r>
              <a:rPr lang="de-DE" sz="1800" dirty="0">
                <a:latin typeface="Open Sans" panose="020B0606030504020204" pitchFamily="34" charset="0"/>
                <a:sym typeface="Wingdings" pitchFamily="2" charset="2"/>
              </a:rPr>
              <a:t>in </a:t>
            </a:r>
            <a:r>
              <a:rPr lang="de-DE" sz="1800" b="0" i="0" u="none" strike="noStrike" kern="1200" baseline="0" dirty="0">
                <a:latin typeface="Open Sans" panose="020B0606030504020204" pitchFamily="34" charset="0"/>
                <a:sym typeface="Wingdings" pitchFamily="2" charset="2"/>
              </a:rPr>
              <a:t>Höchstmaß an Produktschutz bei vergleichsweise geringen Kosten.</a:t>
            </a:r>
            <a:endParaRPr lang="de-DE" sz="1800" b="0" dirty="0">
              <a:effectLst/>
              <a:latin typeface="Open Sans" panose="020B0606030504020204" pitchFamily="34" charset="0"/>
            </a:endParaRPr>
          </a:p>
        </p:txBody>
      </p:sp>
      <p:sp>
        <p:nvSpPr>
          <p:cNvPr id="21" name="Textfeld 20">
            <a:extLst>
              <a:ext uri="{FF2B5EF4-FFF2-40B4-BE49-F238E27FC236}">
                <a16:creationId xmlns:a16="http://schemas.microsoft.com/office/drawing/2014/main" id="{429089B4-5128-720E-C759-C1E8A85B1206}"/>
              </a:ext>
            </a:extLst>
          </p:cNvPr>
          <p:cNvSpPr txBox="1"/>
          <p:nvPr/>
        </p:nvSpPr>
        <p:spPr bwMode="gray">
          <a:xfrm>
            <a:off x="623888" y="3201819"/>
            <a:ext cx="4096259" cy="2169825"/>
          </a:xfrm>
          <a:prstGeom prst="rect">
            <a:avLst/>
          </a:prstGeom>
          <a:noFill/>
        </p:spPr>
        <p:txBody>
          <a:bodyPr wrap="square" lIns="0" tIns="0" rIns="0" bIns="0">
            <a:spAutoFit/>
          </a:bodyPr>
          <a:lstStyle/>
          <a:p>
            <a:pPr>
              <a:spcAft>
                <a:spcPts val="600"/>
              </a:spcAft>
            </a:pPr>
            <a:r>
              <a:rPr lang="de-DE" sz="1800" b="1" dirty="0">
                <a:solidFill>
                  <a:schemeClr val="accent1"/>
                </a:solidFill>
                <a:latin typeface="Open Sans" panose="020B0606030504020204" pitchFamily="34" charset="0"/>
              </a:rPr>
              <a:t>Und bei all diesen Vorteilen </a:t>
            </a:r>
            <a:br>
              <a:rPr lang="de-DE" sz="1800" b="1" dirty="0">
                <a:solidFill>
                  <a:schemeClr val="accent1"/>
                </a:solidFill>
                <a:latin typeface="Open Sans" panose="020B0606030504020204" pitchFamily="34" charset="0"/>
              </a:rPr>
            </a:br>
            <a:r>
              <a:rPr lang="de-DE" sz="1800" b="1" dirty="0">
                <a:solidFill>
                  <a:schemeClr val="accent1"/>
                </a:solidFill>
                <a:latin typeface="Open Sans" panose="020B0606030504020204" pitchFamily="34" charset="0"/>
              </a:rPr>
              <a:t>ist EPS …</a:t>
            </a:r>
            <a:br>
              <a:rPr lang="de-DE" sz="1800" b="1" dirty="0">
                <a:solidFill>
                  <a:schemeClr val="accent1"/>
                </a:solidFill>
                <a:latin typeface="Open Sans" panose="020B0606030504020204" pitchFamily="34" charset="0"/>
              </a:rPr>
            </a:br>
            <a:r>
              <a:rPr lang="de-DE" sz="500" b="1" dirty="0">
                <a:solidFill>
                  <a:schemeClr val="accent1"/>
                </a:solidFill>
                <a:latin typeface="Open Sans" panose="020B0606030504020204" pitchFamily="34" charset="0"/>
              </a:rPr>
              <a:t>    </a:t>
            </a:r>
            <a:endParaRPr lang="de-DE" sz="1800" b="1" dirty="0">
              <a:solidFill>
                <a:schemeClr val="accent1"/>
              </a:solidFill>
              <a:latin typeface="Open Sans" panose="020B0606030504020204" pitchFamily="34" charset="0"/>
            </a:endParaRPr>
          </a:p>
          <a:p>
            <a:pPr>
              <a:spcAft>
                <a:spcPts val="600"/>
              </a:spcAft>
            </a:pPr>
            <a:r>
              <a:rPr lang="de-DE" sz="1600" dirty="0">
                <a:solidFill>
                  <a:schemeClr val="accent1"/>
                </a:solidFill>
                <a:latin typeface="Open Sans" panose="020B0606030504020204" pitchFamily="34" charset="0"/>
              </a:rPr>
              <a:t>… gut </a:t>
            </a:r>
            <a:r>
              <a:rPr lang="de-DE" sz="1600" dirty="0" err="1">
                <a:solidFill>
                  <a:schemeClr val="accent1"/>
                </a:solidFill>
                <a:latin typeface="Open Sans" panose="020B0606030504020204" pitchFamily="34" charset="0"/>
              </a:rPr>
              <a:t>zuschneidbar</a:t>
            </a:r>
            <a:r>
              <a:rPr lang="de-DE" sz="1600" dirty="0">
                <a:solidFill>
                  <a:schemeClr val="accent1"/>
                </a:solidFill>
                <a:latin typeface="Open Sans" panose="020B0606030504020204" pitchFamily="34" charset="0"/>
              </a:rPr>
              <a:t> und stapelbar</a:t>
            </a:r>
          </a:p>
          <a:p>
            <a:pPr>
              <a:spcAft>
                <a:spcPts val="600"/>
              </a:spcAft>
            </a:pPr>
            <a:r>
              <a:rPr lang="de-DE" sz="1600" dirty="0">
                <a:solidFill>
                  <a:schemeClr val="accent1"/>
                </a:solidFill>
                <a:latin typeface="Open Sans" panose="020B0606030504020204" pitchFamily="34" charset="0"/>
              </a:rPr>
              <a:t>… vergleichsweise günstig in </a:t>
            </a:r>
            <a:br>
              <a:rPr lang="de-DE" sz="1600" dirty="0">
                <a:solidFill>
                  <a:schemeClr val="accent1"/>
                </a:solidFill>
                <a:latin typeface="Open Sans" panose="020B0606030504020204" pitchFamily="34" charset="0"/>
              </a:rPr>
            </a:br>
            <a:r>
              <a:rPr lang="de-DE" sz="1600" dirty="0">
                <a:solidFill>
                  <a:schemeClr val="accent1"/>
                </a:solidFill>
                <a:latin typeface="Open Sans" panose="020B0606030504020204" pitchFamily="34" charset="0"/>
              </a:rPr>
              <a:t>    Produktion und Einkauf</a:t>
            </a:r>
          </a:p>
          <a:p>
            <a:pPr>
              <a:spcAft>
                <a:spcPts val="600"/>
              </a:spcAft>
            </a:pPr>
            <a:r>
              <a:rPr lang="de-DE" sz="1600" dirty="0">
                <a:solidFill>
                  <a:schemeClr val="accent1"/>
                </a:solidFill>
                <a:latin typeface="Open Sans" panose="020B0606030504020204" pitchFamily="34" charset="0"/>
              </a:rPr>
              <a:t>… recyclingfähig</a:t>
            </a:r>
          </a:p>
          <a:p>
            <a:pPr>
              <a:spcAft>
                <a:spcPts val="600"/>
              </a:spcAft>
            </a:pPr>
            <a:r>
              <a:rPr lang="de-DE" sz="1600" dirty="0">
                <a:solidFill>
                  <a:schemeClr val="accent1"/>
                </a:solidFill>
                <a:latin typeface="Open Sans" panose="020B0606030504020204" pitchFamily="34" charset="0"/>
              </a:rPr>
              <a:t>… nachhaltig</a:t>
            </a:r>
          </a:p>
        </p:txBody>
      </p:sp>
      <p:sp>
        <p:nvSpPr>
          <p:cNvPr id="30" name="Rechteck 29">
            <a:extLst>
              <a:ext uri="{FF2B5EF4-FFF2-40B4-BE49-F238E27FC236}">
                <a16:creationId xmlns:a16="http://schemas.microsoft.com/office/drawing/2014/main" id="{0C22081F-4457-91B6-B175-D081CA434FBB}"/>
              </a:ext>
            </a:extLst>
          </p:cNvPr>
          <p:cNvSpPr>
            <a:spLocks/>
          </p:cNvSpPr>
          <p:nvPr/>
        </p:nvSpPr>
        <p:spPr bwMode="gray">
          <a:xfrm>
            <a:off x="6408421" y="1732844"/>
            <a:ext cx="1780540" cy="1534814"/>
          </a:xfrm>
          <a:prstGeom prst="rect">
            <a:avLst/>
          </a:prstGeom>
          <a:solidFill>
            <a:schemeClr val="bg1">
              <a:alpha val="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180000" rtlCol="0" anchor="b"/>
          <a:lstStyle/>
          <a:p>
            <a:pPr algn="ctr">
              <a:lnSpc>
                <a:spcPct val="90000"/>
              </a:lnSpc>
            </a:pPr>
            <a:r>
              <a:rPr lang="de-DE" sz="1500" dirty="0">
                <a:solidFill>
                  <a:schemeClr val="bg1"/>
                </a:solidFill>
                <a:latin typeface="Open Sans" panose="020B0606030504020204" pitchFamily="34" charset="0"/>
              </a:rPr>
              <a:t>Sehr leicht</a:t>
            </a:r>
            <a:br>
              <a:rPr lang="de-DE" sz="1500" dirty="0">
                <a:solidFill>
                  <a:schemeClr val="bg1"/>
                </a:solidFill>
                <a:latin typeface="Open Sans" panose="020B0606030504020204" pitchFamily="34" charset="0"/>
              </a:rPr>
            </a:br>
            <a:endParaRPr lang="de-DE" sz="1500" dirty="0">
              <a:solidFill>
                <a:schemeClr val="bg1"/>
              </a:solidFill>
              <a:latin typeface="Open Sans" panose="020B0606030504020204" pitchFamily="34" charset="0"/>
            </a:endParaRPr>
          </a:p>
        </p:txBody>
      </p:sp>
      <p:sp>
        <p:nvSpPr>
          <p:cNvPr id="31" name="Rechteck 30">
            <a:extLst>
              <a:ext uri="{FF2B5EF4-FFF2-40B4-BE49-F238E27FC236}">
                <a16:creationId xmlns:a16="http://schemas.microsoft.com/office/drawing/2014/main" id="{99491BB4-1CD1-DB34-863F-4E46F60DA564}"/>
              </a:ext>
            </a:extLst>
          </p:cNvPr>
          <p:cNvSpPr>
            <a:spLocks/>
          </p:cNvSpPr>
          <p:nvPr/>
        </p:nvSpPr>
        <p:spPr bwMode="gray">
          <a:xfrm>
            <a:off x="8326123" y="1732844"/>
            <a:ext cx="1780540" cy="1534814"/>
          </a:xfrm>
          <a:prstGeom prst="rect">
            <a:avLst/>
          </a:prstGeom>
          <a:solidFill>
            <a:schemeClr val="bg1">
              <a:alpha val="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180000" rtlCol="0" anchor="b"/>
          <a:lstStyle/>
          <a:p>
            <a:pPr algn="ctr">
              <a:lnSpc>
                <a:spcPct val="90000"/>
              </a:lnSpc>
            </a:pPr>
            <a:r>
              <a:rPr lang="de-DE" sz="1500" dirty="0">
                <a:solidFill>
                  <a:schemeClr val="bg1"/>
                </a:solidFill>
                <a:latin typeface="Open Sans" panose="020B0606030504020204" pitchFamily="34" charset="0"/>
              </a:rPr>
              <a:t>Stoßfest und stoßdämpfend</a:t>
            </a:r>
          </a:p>
        </p:txBody>
      </p:sp>
      <p:sp>
        <p:nvSpPr>
          <p:cNvPr id="32" name="Rechteck 31">
            <a:extLst>
              <a:ext uri="{FF2B5EF4-FFF2-40B4-BE49-F238E27FC236}">
                <a16:creationId xmlns:a16="http://schemas.microsoft.com/office/drawing/2014/main" id="{41F0DE18-C9BA-1345-450B-269A987C7684}"/>
              </a:ext>
            </a:extLst>
          </p:cNvPr>
          <p:cNvSpPr>
            <a:spLocks/>
          </p:cNvSpPr>
          <p:nvPr/>
        </p:nvSpPr>
        <p:spPr bwMode="gray">
          <a:xfrm>
            <a:off x="10243820" y="1732844"/>
            <a:ext cx="1780540" cy="1534814"/>
          </a:xfrm>
          <a:prstGeom prst="rect">
            <a:avLst/>
          </a:prstGeom>
          <a:solidFill>
            <a:schemeClr val="bg1">
              <a:alpha val="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180000" rtlCol="0" anchor="b"/>
          <a:lstStyle/>
          <a:p>
            <a:pPr algn="ctr">
              <a:lnSpc>
                <a:spcPct val="90000"/>
              </a:lnSpc>
            </a:pPr>
            <a:r>
              <a:rPr lang="de-DE" sz="1500" dirty="0">
                <a:solidFill>
                  <a:schemeClr val="bg1"/>
                </a:solidFill>
                <a:latin typeface="Open Sans" panose="020B0606030504020204" pitchFamily="34" charset="0"/>
              </a:rPr>
              <a:t>Kälte- und wärmeisolierend</a:t>
            </a:r>
          </a:p>
        </p:txBody>
      </p:sp>
      <p:sp>
        <p:nvSpPr>
          <p:cNvPr id="35" name="Rechteck 34">
            <a:extLst>
              <a:ext uri="{FF2B5EF4-FFF2-40B4-BE49-F238E27FC236}">
                <a16:creationId xmlns:a16="http://schemas.microsoft.com/office/drawing/2014/main" id="{8A295E72-733B-7895-7DD9-9BCEE7D5770E}"/>
              </a:ext>
            </a:extLst>
          </p:cNvPr>
          <p:cNvSpPr>
            <a:spLocks/>
          </p:cNvSpPr>
          <p:nvPr/>
        </p:nvSpPr>
        <p:spPr bwMode="gray">
          <a:xfrm>
            <a:off x="6408421" y="3375377"/>
            <a:ext cx="1780540" cy="1534814"/>
          </a:xfrm>
          <a:prstGeom prst="rect">
            <a:avLst/>
          </a:prstGeom>
          <a:solidFill>
            <a:schemeClr val="bg1">
              <a:alpha val="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180000" rtlCol="0" anchor="b"/>
          <a:lstStyle/>
          <a:p>
            <a:pPr algn="ctr">
              <a:lnSpc>
                <a:spcPct val="90000"/>
              </a:lnSpc>
            </a:pPr>
            <a:r>
              <a:rPr lang="de-DE" sz="1500" dirty="0">
                <a:solidFill>
                  <a:schemeClr val="bg1"/>
                </a:solidFill>
                <a:latin typeface="Open Sans" panose="020B0606030504020204" pitchFamily="34" charset="0"/>
              </a:rPr>
              <a:t>Abdichtend</a:t>
            </a:r>
            <a:br>
              <a:rPr lang="de-DE" sz="1500" dirty="0">
                <a:solidFill>
                  <a:schemeClr val="bg1"/>
                </a:solidFill>
                <a:latin typeface="Open Sans" panose="020B0606030504020204" pitchFamily="34" charset="0"/>
              </a:rPr>
            </a:br>
            <a:endParaRPr lang="de-DE" sz="1500" dirty="0">
              <a:solidFill>
                <a:schemeClr val="bg1"/>
              </a:solidFill>
              <a:latin typeface="Open Sans" panose="020B0606030504020204" pitchFamily="34" charset="0"/>
            </a:endParaRPr>
          </a:p>
        </p:txBody>
      </p:sp>
      <p:sp>
        <p:nvSpPr>
          <p:cNvPr id="36" name="Rechteck 35">
            <a:extLst>
              <a:ext uri="{FF2B5EF4-FFF2-40B4-BE49-F238E27FC236}">
                <a16:creationId xmlns:a16="http://schemas.microsoft.com/office/drawing/2014/main" id="{859412DA-8309-D808-A7ED-FFDD6DA8FB92}"/>
              </a:ext>
            </a:extLst>
          </p:cNvPr>
          <p:cNvSpPr>
            <a:spLocks/>
          </p:cNvSpPr>
          <p:nvPr/>
        </p:nvSpPr>
        <p:spPr bwMode="gray">
          <a:xfrm>
            <a:off x="8326123" y="3375377"/>
            <a:ext cx="1780540" cy="1534814"/>
          </a:xfrm>
          <a:prstGeom prst="rect">
            <a:avLst/>
          </a:prstGeom>
          <a:solidFill>
            <a:schemeClr val="bg1">
              <a:alpha val="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180000" rtlCol="0" anchor="b"/>
          <a:lstStyle/>
          <a:p>
            <a:pPr algn="ctr">
              <a:lnSpc>
                <a:spcPct val="90000"/>
              </a:lnSpc>
            </a:pPr>
            <a:r>
              <a:rPr lang="de-DE" sz="1500" dirty="0">
                <a:solidFill>
                  <a:schemeClr val="bg1"/>
                </a:solidFill>
                <a:latin typeface="Open Sans" panose="020B0606030504020204" pitchFamily="34" charset="0"/>
              </a:rPr>
              <a:t>Hygienisch </a:t>
            </a:r>
            <a:br>
              <a:rPr lang="de-DE" sz="1500" dirty="0">
                <a:solidFill>
                  <a:schemeClr val="bg1"/>
                </a:solidFill>
                <a:latin typeface="Open Sans" panose="020B0606030504020204" pitchFamily="34" charset="0"/>
              </a:rPr>
            </a:br>
            <a:r>
              <a:rPr lang="de-DE" sz="1500" dirty="0">
                <a:solidFill>
                  <a:schemeClr val="bg1"/>
                </a:solidFill>
                <a:latin typeface="Open Sans" panose="020B0606030504020204" pitchFamily="34" charset="0"/>
              </a:rPr>
              <a:t>und sauber</a:t>
            </a:r>
          </a:p>
        </p:txBody>
      </p:sp>
      <p:sp>
        <p:nvSpPr>
          <p:cNvPr id="37" name="Rechteck 36">
            <a:extLst>
              <a:ext uri="{FF2B5EF4-FFF2-40B4-BE49-F238E27FC236}">
                <a16:creationId xmlns:a16="http://schemas.microsoft.com/office/drawing/2014/main" id="{47D1D2CB-3EE1-3186-F5A6-2389CCD5566F}"/>
              </a:ext>
            </a:extLst>
          </p:cNvPr>
          <p:cNvSpPr>
            <a:spLocks/>
          </p:cNvSpPr>
          <p:nvPr/>
        </p:nvSpPr>
        <p:spPr bwMode="gray">
          <a:xfrm>
            <a:off x="10243820" y="3375377"/>
            <a:ext cx="1780540" cy="1534814"/>
          </a:xfrm>
          <a:prstGeom prst="rect">
            <a:avLst/>
          </a:prstGeom>
          <a:solidFill>
            <a:schemeClr val="bg1">
              <a:alpha val="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180000" rtlCol="0" anchor="b"/>
          <a:lstStyle/>
          <a:p>
            <a:pPr algn="ctr">
              <a:lnSpc>
                <a:spcPct val="90000"/>
              </a:lnSpc>
            </a:pPr>
            <a:r>
              <a:rPr lang="de-DE" sz="1500" dirty="0">
                <a:solidFill>
                  <a:schemeClr val="bg1"/>
                </a:solidFill>
                <a:latin typeface="Open Sans" panose="020B0606030504020204" pitchFamily="34" charset="0"/>
              </a:rPr>
              <a:t>Frisch </a:t>
            </a:r>
            <a:br>
              <a:rPr lang="de-DE" sz="1500" dirty="0">
                <a:solidFill>
                  <a:schemeClr val="bg1"/>
                </a:solidFill>
                <a:latin typeface="Open Sans" panose="020B0606030504020204" pitchFamily="34" charset="0"/>
              </a:rPr>
            </a:br>
            <a:r>
              <a:rPr lang="de-DE" sz="1500" dirty="0">
                <a:solidFill>
                  <a:schemeClr val="bg1"/>
                </a:solidFill>
                <a:latin typeface="Open Sans" panose="020B0606030504020204" pitchFamily="34" charset="0"/>
              </a:rPr>
              <a:t>und keimfrei</a:t>
            </a:r>
          </a:p>
        </p:txBody>
      </p:sp>
      <p:sp>
        <p:nvSpPr>
          <p:cNvPr id="39" name="Rechteck 38">
            <a:extLst>
              <a:ext uri="{FF2B5EF4-FFF2-40B4-BE49-F238E27FC236}">
                <a16:creationId xmlns:a16="http://schemas.microsoft.com/office/drawing/2014/main" id="{11704791-364C-9FBA-BAE3-C1E8F7DEB6A3}"/>
              </a:ext>
            </a:extLst>
          </p:cNvPr>
          <p:cNvSpPr>
            <a:spLocks/>
          </p:cNvSpPr>
          <p:nvPr/>
        </p:nvSpPr>
        <p:spPr bwMode="gray">
          <a:xfrm>
            <a:off x="6408420" y="5017910"/>
            <a:ext cx="1780540" cy="1534814"/>
          </a:xfrm>
          <a:prstGeom prst="rect">
            <a:avLst/>
          </a:prstGeom>
          <a:solidFill>
            <a:schemeClr val="bg1">
              <a:alpha val="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180000" rtlCol="0" anchor="b"/>
          <a:lstStyle/>
          <a:p>
            <a:pPr algn="ctr">
              <a:lnSpc>
                <a:spcPct val="90000"/>
              </a:lnSpc>
            </a:pPr>
            <a:r>
              <a:rPr lang="de-DE" sz="1500" dirty="0">
                <a:solidFill>
                  <a:schemeClr val="bg1"/>
                </a:solidFill>
                <a:latin typeface="Open Sans" panose="020B0606030504020204" pitchFamily="34" charset="0"/>
              </a:rPr>
              <a:t>Lebensmittelecht </a:t>
            </a:r>
            <a:br>
              <a:rPr lang="de-DE" sz="1500" dirty="0">
                <a:solidFill>
                  <a:schemeClr val="bg1"/>
                </a:solidFill>
                <a:latin typeface="Open Sans" panose="020B0606030504020204" pitchFamily="34" charset="0"/>
              </a:rPr>
            </a:br>
            <a:r>
              <a:rPr lang="de-DE" sz="1500" dirty="0">
                <a:solidFill>
                  <a:schemeClr val="bg1"/>
                </a:solidFill>
                <a:latin typeface="Open Sans" panose="020B0606030504020204" pitchFamily="34" charset="0"/>
              </a:rPr>
              <a:t>und HBCD-frei</a:t>
            </a:r>
          </a:p>
        </p:txBody>
      </p:sp>
      <p:sp>
        <p:nvSpPr>
          <p:cNvPr id="40" name="Rechteck 39">
            <a:extLst>
              <a:ext uri="{FF2B5EF4-FFF2-40B4-BE49-F238E27FC236}">
                <a16:creationId xmlns:a16="http://schemas.microsoft.com/office/drawing/2014/main" id="{24982636-225F-93F9-555F-80FABFF550BD}"/>
              </a:ext>
            </a:extLst>
          </p:cNvPr>
          <p:cNvSpPr>
            <a:spLocks/>
          </p:cNvSpPr>
          <p:nvPr/>
        </p:nvSpPr>
        <p:spPr bwMode="gray">
          <a:xfrm>
            <a:off x="8326123" y="5017909"/>
            <a:ext cx="1780540" cy="1534814"/>
          </a:xfrm>
          <a:prstGeom prst="rect">
            <a:avLst/>
          </a:prstGeom>
          <a:solidFill>
            <a:schemeClr val="bg1">
              <a:alpha val="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180000" rtlCol="0" anchor="b"/>
          <a:lstStyle/>
          <a:p>
            <a:pPr algn="ctr">
              <a:lnSpc>
                <a:spcPct val="90000"/>
              </a:lnSpc>
            </a:pPr>
            <a:r>
              <a:rPr lang="de-DE" sz="1500" dirty="0">
                <a:solidFill>
                  <a:schemeClr val="bg1"/>
                </a:solidFill>
                <a:latin typeface="Open Sans" panose="020B0606030504020204" pitchFamily="34" charset="0"/>
              </a:rPr>
              <a:t>Geruchs- und geschmacksneutral</a:t>
            </a:r>
          </a:p>
        </p:txBody>
      </p:sp>
      <p:sp>
        <p:nvSpPr>
          <p:cNvPr id="41" name="Rechteck 40">
            <a:extLst>
              <a:ext uri="{FF2B5EF4-FFF2-40B4-BE49-F238E27FC236}">
                <a16:creationId xmlns:a16="http://schemas.microsoft.com/office/drawing/2014/main" id="{C92CAB17-C9F1-2E09-DA26-B493662CBA8C}"/>
              </a:ext>
            </a:extLst>
          </p:cNvPr>
          <p:cNvSpPr>
            <a:spLocks/>
          </p:cNvSpPr>
          <p:nvPr/>
        </p:nvSpPr>
        <p:spPr bwMode="gray">
          <a:xfrm>
            <a:off x="10243820" y="5017910"/>
            <a:ext cx="1780540" cy="1534814"/>
          </a:xfrm>
          <a:prstGeom prst="rect">
            <a:avLst/>
          </a:prstGeom>
          <a:solidFill>
            <a:schemeClr val="bg1">
              <a:alpha val="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180000" rtlCol="0" anchor="b"/>
          <a:lstStyle/>
          <a:p>
            <a:pPr algn="ctr">
              <a:lnSpc>
                <a:spcPct val="90000"/>
              </a:lnSpc>
            </a:pPr>
            <a:r>
              <a:rPr lang="de-DE" sz="1500" dirty="0">
                <a:solidFill>
                  <a:schemeClr val="bg1"/>
                </a:solidFill>
                <a:latin typeface="Open Sans" panose="020B0606030504020204" pitchFamily="34" charset="0"/>
              </a:rPr>
              <a:t>Wasserdicht und wasserabweisend</a:t>
            </a:r>
          </a:p>
        </p:txBody>
      </p:sp>
      <p:grpSp>
        <p:nvGrpSpPr>
          <p:cNvPr id="112" name="Gruppieren 111">
            <a:extLst>
              <a:ext uri="{FF2B5EF4-FFF2-40B4-BE49-F238E27FC236}">
                <a16:creationId xmlns:a16="http://schemas.microsoft.com/office/drawing/2014/main" id="{1E88DFEA-6644-9F68-17A2-331431B7136B}"/>
              </a:ext>
            </a:extLst>
          </p:cNvPr>
          <p:cNvGrpSpPr/>
          <p:nvPr/>
        </p:nvGrpSpPr>
        <p:grpSpPr>
          <a:xfrm>
            <a:off x="10910244" y="1968399"/>
            <a:ext cx="405456" cy="405460"/>
            <a:chOff x="11064395" y="2122507"/>
            <a:chExt cx="219074" cy="219075"/>
          </a:xfrm>
        </p:grpSpPr>
        <p:sp>
          <p:nvSpPr>
            <p:cNvPr id="50" name="Freihandform: Form 49">
              <a:extLst>
                <a:ext uri="{FF2B5EF4-FFF2-40B4-BE49-F238E27FC236}">
                  <a16:creationId xmlns:a16="http://schemas.microsoft.com/office/drawing/2014/main" id="{3A8D6226-6061-CD9D-3BAF-77B9C32EFA66}"/>
                </a:ext>
              </a:extLst>
            </p:cNvPr>
            <p:cNvSpPr/>
            <p:nvPr/>
          </p:nvSpPr>
          <p:spPr>
            <a:xfrm>
              <a:off x="11080816" y="2138919"/>
              <a:ext cx="7391" cy="7400"/>
            </a:xfrm>
            <a:custGeom>
              <a:avLst/>
              <a:gdLst>
                <a:gd name="connsiteX0" fmla="*/ 0 w 7391"/>
                <a:gd name="connsiteY0" fmla="*/ 0 h 7400"/>
                <a:gd name="connsiteX1" fmla="*/ 7391 w 7391"/>
                <a:gd name="connsiteY1" fmla="*/ 7401 h 7400"/>
              </a:gdLst>
              <a:ahLst/>
              <a:cxnLst>
                <a:cxn ang="0">
                  <a:pos x="connsiteX0" y="connsiteY0"/>
                </a:cxn>
                <a:cxn ang="0">
                  <a:pos x="connsiteX1" y="connsiteY1"/>
                </a:cxn>
              </a:cxnLst>
              <a:rect l="l" t="t" r="r" b="b"/>
              <a:pathLst>
                <a:path w="7391" h="7400">
                  <a:moveTo>
                    <a:pt x="0" y="0"/>
                  </a:moveTo>
                  <a:lnTo>
                    <a:pt x="7391" y="7401"/>
                  </a:lnTo>
                </a:path>
              </a:pathLst>
            </a:custGeom>
            <a:ln w="6350" cap="rnd">
              <a:solidFill>
                <a:schemeClr val="bg1"/>
              </a:solidFill>
              <a:prstDash val="solid"/>
              <a:round/>
            </a:ln>
          </p:spPr>
          <p:txBody>
            <a:bodyPr rtlCol="0" anchor="ctr"/>
            <a:lstStyle/>
            <a:p>
              <a:endParaRPr lang="de-DE" dirty="0">
                <a:latin typeface="Open Sans" panose="020B0606030504020204" pitchFamily="34" charset="0"/>
              </a:endParaRPr>
            </a:p>
          </p:txBody>
        </p:sp>
        <p:sp>
          <p:nvSpPr>
            <p:cNvPr id="51" name="Freihandform: Form 50">
              <a:extLst>
                <a:ext uri="{FF2B5EF4-FFF2-40B4-BE49-F238E27FC236}">
                  <a16:creationId xmlns:a16="http://schemas.microsoft.com/office/drawing/2014/main" id="{F510E97D-9439-D0C5-7B4F-2262A5374662}"/>
                </a:ext>
              </a:extLst>
            </p:cNvPr>
            <p:cNvSpPr/>
            <p:nvPr/>
          </p:nvSpPr>
          <p:spPr>
            <a:xfrm>
              <a:off x="11173933" y="2138919"/>
              <a:ext cx="7391" cy="7400"/>
            </a:xfrm>
            <a:custGeom>
              <a:avLst/>
              <a:gdLst>
                <a:gd name="connsiteX0" fmla="*/ 7391 w 7391"/>
                <a:gd name="connsiteY0" fmla="*/ 0 h 7400"/>
                <a:gd name="connsiteX1" fmla="*/ 0 w 7391"/>
                <a:gd name="connsiteY1" fmla="*/ 7401 h 7400"/>
              </a:gdLst>
              <a:ahLst/>
              <a:cxnLst>
                <a:cxn ang="0">
                  <a:pos x="connsiteX0" y="connsiteY0"/>
                </a:cxn>
                <a:cxn ang="0">
                  <a:pos x="connsiteX1" y="connsiteY1"/>
                </a:cxn>
              </a:cxnLst>
              <a:rect l="l" t="t" r="r" b="b"/>
              <a:pathLst>
                <a:path w="7391" h="7400">
                  <a:moveTo>
                    <a:pt x="7391" y="0"/>
                  </a:moveTo>
                  <a:lnTo>
                    <a:pt x="0" y="7401"/>
                  </a:lnTo>
                </a:path>
              </a:pathLst>
            </a:custGeom>
            <a:ln w="6350" cap="rnd">
              <a:solidFill>
                <a:schemeClr val="bg1"/>
              </a:solidFill>
              <a:prstDash val="solid"/>
              <a:round/>
            </a:ln>
          </p:spPr>
          <p:txBody>
            <a:bodyPr rtlCol="0" anchor="ctr"/>
            <a:lstStyle/>
            <a:p>
              <a:endParaRPr lang="de-DE" dirty="0">
                <a:latin typeface="Open Sans" panose="020B0606030504020204" pitchFamily="34" charset="0"/>
              </a:endParaRPr>
            </a:p>
          </p:txBody>
        </p:sp>
        <p:sp>
          <p:nvSpPr>
            <p:cNvPr id="52" name="Freihandform: Form 51">
              <a:extLst>
                <a:ext uri="{FF2B5EF4-FFF2-40B4-BE49-F238E27FC236}">
                  <a16:creationId xmlns:a16="http://schemas.microsoft.com/office/drawing/2014/main" id="{DBD3AD9E-C0F6-48F0-2D27-34FC066E56C9}"/>
                </a:ext>
              </a:extLst>
            </p:cNvPr>
            <p:cNvSpPr/>
            <p:nvPr/>
          </p:nvSpPr>
          <p:spPr>
            <a:xfrm>
              <a:off x="11092905" y="2151000"/>
              <a:ext cx="62282" cy="59356"/>
            </a:xfrm>
            <a:custGeom>
              <a:avLst/>
              <a:gdLst>
                <a:gd name="connsiteX0" fmla="*/ 6485 w 62282"/>
                <a:gd name="connsiteY0" fmla="*/ 59356 h 59356"/>
                <a:gd name="connsiteX1" fmla="*/ 16848 w 62282"/>
                <a:gd name="connsiteY1" fmla="*/ 6481 h 59356"/>
                <a:gd name="connsiteX2" fmla="*/ 62282 w 62282"/>
                <a:gd name="connsiteY2" fmla="*/ 8655 h 59356"/>
              </a:gdLst>
              <a:ahLst/>
              <a:cxnLst>
                <a:cxn ang="0">
                  <a:pos x="connsiteX0" y="connsiteY0"/>
                </a:cxn>
                <a:cxn ang="0">
                  <a:pos x="connsiteX1" y="connsiteY1"/>
                </a:cxn>
                <a:cxn ang="0">
                  <a:pos x="connsiteX2" y="connsiteY2"/>
                </a:cxn>
              </a:cxnLst>
              <a:rect l="l" t="t" r="r" b="b"/>
              <a:pathLst>
                <a:path w="62282" h="59356">
                  <a:moveTo>
                    <a:pt x="6485" y="59356"/>
                  </a:moveTo>
                  <a:cubicBezTo>
                    <a:pt x="-5255" y="41893"/>
                    <a:pt x="-615" y="18220"/>
                    <a:pt x="16848" y="6481"/>
                  </a:cubicBezTo>
                  <a:cubicBezTo>
                    <a:pt x="30811" y="-2906"/>
                    <a:pt x="49279" y="-2023"/>
                    <a:pt x="62282" y="8655"/>
                  </a:cubicBezTo>
                </a:path>
              </a:pathLst>
            </a:custGeom>
            <a:noFill/>
            <a:ln w="6350" cap="rnd">
              <a:solidFill>
                <a:schemeClr val="bg1"/>
              </a:solidFill>
              <a:prstDash val="solid"/>
              <a:round/>
            </a:ln>
          </p:spPr>
          <p:txBody>
            <a:bodyPr rtlCol="0" anchor="ctr"/>
            <a:lstStyle/>
            <a:p>
              <a:endParaRPr lang="de-DE" dirty="0">
                <a:latin typeface="Open Sans" panose="020B0606030504020204" pitchFamily="34" charset="0"/>
              </a:endParaRPr>
            </a:p>
          </p:txBody>
        </p:sp>
        <p:sp>
          <p:nvSpPr>
            <p:cNvPr id="53" name="Freihandform: Form 52">
              <a:extLst>
                <a:ext uri="{FF2B5EF4-FFF2-40B4-BE49-F238E27FC236}">
                  <a16:creationId xmlns:a16="http://schemas.microsoft.com/office/drawing/2014/main" id="{74C2C8F3-36F6-3B1C-D0EC-F40A37C16EA1}"/>
                </a:ext>
              </a:extLst>
            </p:cNvPr>
            <p:cNvSpPr/>
            <p:nvPr/>
          </p:nvSpPr>
          <p:spPr>
            <a:xfrm>
              <a:off x="11064395" y="2179657"/>
              <a:ext cx="9525" cy="9525"/>
            </a:xfrm>
            <a:custGeom>
              <a:avLst/>
              <a:gdLst>
                <a:gd name="connsiteX0" fmla="*/ 0 w 9525"/>
                <a:gd name="connsiteY0" fmla="*/ 0 h 9525"/>
                <a:gd name="connsiteX1" fmla="*/ 9525 w 9525"/>
                <a:gd name="connsiteY1" fmla="*/ 0 h 9525"/>
              </a:gdLst>
              <a:ahLst/>
              <a:cxnLst>
                <a:cxn ang="0">
                  <a:pos x="connsiteX0" y="connsiteY0"/>
                </a:cxn>
                <a:cxn ang="0">
                  <a:pos x="connsiteX1" y="connsiteY1"/>
                </a:cxn>
              </a:cxnLst>
              <a:rect l="l" t="t" r="r" b="b"/>
              <a:pathLst>
                <a:path w="9525" h="9525">
                  <a:moveTo>
                    <a:pt x="0" y="0"/>
                  </a:moveTo>
                  <a:lnTo>
                    <a:pt x="9525" y="0"/>
                  </a:lnTo>
                </a:path>
              </a:pathLst>
            </a:custGeom>
            <a:ln w="6350" cap="rnd">
              <a:solidFill>
                <a:schemeClr val="bg1"/>
              </a:solidFill>
              <a:prstDash val="solid"/>
              <a:round/>
            </a:ln>
          </p:spPr>
          <p:txBody>
            <a:bodyPr rtlCol="0" anchor="ctr"/>
            <a:lstStyle/>
            <a:p>
              <a:endParaRPr lang="de-DE" dirty="0">
                <a:latin typeface="Open Sans" panose="020B0606030504020204" pitchFamily="34" charset="0"/>
              </a:endParaRPr>
            </a:p>
          </p:txBody>
        </p:sp>
        <p:sp>
          <p:nvSpPr>
            <p:cNvPr id="54" name="Freihandform: Form 53">
              <a:extLst>
                <a:ext uri="{FF2B5EF4-FFF2-40B4-BE49-F238E27FC236}">
                  <a16:creationId xmlns:a16="http://schemas.microsoft.com/office/drawing/2014/main" id="{797F516A-1F7F-82EB-C5E5-448F89A83DAB}"/>
                </a:ext>
              </a:extLst>
            </p:cNvPr>
            <p:cNvSpPr/>
            <p:nvPr/>
          </p:nvSpPr>
          <p:spPr>
            <a:xfrm>
              <a:off x="11131070" y="2122507"/>
              <a:ext cx="9525" cy="9525"/>
            </a:xfrm>
            <a:custGeom>
              <a:avLst/>
              <a:gdLst>
                <a:gd name="connsiteX0" fmla="*/ 0 w 9525"/>
                <a:gd name="connsiteY0" fmla="*/ 0 h 9525"/>
                <a:gd name="connsiteX1" fmla="*/ 0 w 9525"/>
                <a:gd name="connsiteY1" fmla="*/ 9525 h 9525"/>
              </a:gdLst>
              <a:ahLst/>
              <a:cxnLst>
                <a:cxn ang="0">
                  <a:pos x="connsiteX0" y="connsiteY0"/>
                </a:cxn>
                <a:cxn ang="0">
                  <a:pos x="connsiteX1" y="connsiteY1"/>
                </a:cxn>
              </a:cxnLst>
              <a:rect l="l" t="t" r="r" b="b"/>
              <a:pathLst>
                <a:path w="9525" h="9525">
                  <a:moveTo>
                    <a:pt x="0" y="0"/>
                  </a:moveTo>
                  <a:lnTo>
                    <a:pt x="0" y="9525"/>
                  </a:lnTo>
                </a:path>
              </a:pathLst>
            </a:custGeom>
            <a:ln w="6350" cap="rnd">
              <a:solidFill>
                <a:schemeClr val="bg1"/>
              </a:solidFill>
              <a:prstDash val="solid"/>
              <a:round/>
            </a:ln>
          </p:spPr>
          <p:txBody>
            <a:bodyPr rtlCol="0" anchor="ctr"/>
            <a:lstStyle/>
            <a:p>
              <a:endParaRPr lang="de-DE" dirty="0">
                <a:latin typeface="Open Sans" panose="020B0606030504020204" pitchFamily="34" charset="0"/>
              </a:endParaRPr>
            </a:p>
          </p:txBody>
        </p:sp>
        <p:sp>
          <p:nvSpPr>
            <p:cNvPr id="55" name="Freihandform: Form 54">
              <a:extLst>
                <a:ext uri="{FF2B5EF4-FFF2-40B4-BE49-F238E27FC236}">
                  <a16:creationId xmlns:a16="http://schemas.microsoft.com/office/drawing/2014/main" id="{710499F0-2E17-5C50-6849-3692C3A72A94}"/>
                </a:ext>
              </a:extLst>
            </p:cNvPr>
            <p:cNvSpPr/>
            <p:nvPr/>
          </p:nvSpPr>
          <p:spPr>
            <a:xfrm>
              <a:off x="11092981" y="2170251"/>
              <a:ext cx="190488" cy="136145"/>
            </a:xfrm>
            <a:custGeom>
              <a:avLst/>
              <a:gdLst>
                <a:gd name="connsiteX0" fmla="*/ 180964 w 190488"/>
                <a:gd name="connsiteY0" fmla="*/ 129612 h 136145"/>
                <a:gd name="connsiteX1" fmla="*/ 177754 w 190488"/>
                <a:gd name="connsiteY1" fmla="*/ 76204 h 136145"/>
                <a:gd name="connsiteX2" fmla="*/ 173839 w 190488"/>
                <a:gd name="connsiteY2" fmla="*/ 73167 h 136145"/>
                <a:gd name="connsiteX3" fmla="*/ 158968 w 190488"/>
                <a:gd name="connsiteY3" fmla="*/ 35591 h 136145"/>
                <a:gd name="connsiteX4" fmla="*/ 144092 w 190488"/>
                <a:gd name="connsiteY4" fmla="*/ 33457 h 136145"/>
                <a:gd name="connsiteX5" fmla="*/ 76306 w 190488"/>
                <a:gd name="connsiteY5" fmla="*/ 3559 h 136145"/>
                <a:gd name="connsiteX6" fmla="*/ 43070 w 190488"/>
                <a:gd name="connsiteY6" fmla="*/ 47744 h 136145"/>
                <a:gd name="connsiteX7" fmla="*/ 207 w 190488"/>
                <a:gd name="connsiteY7" fmla="*/ 99399 h 136145"/>
                <a:gd name="connsiteX8" fmla="*/ 23801 w 190488"/>
                <a:gd name="connsiteY8" fmla="*/ 136146 h 13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488" h="136145">
                  <a:moveTo>
                    <a:pt x="180964" y="129612"/>
                  </a:moveTo>
                  <a:cubicBezTo>
                    <a:pt x="194825" y="113977"/>
                    <a:pt x="193388" y="90066"/>
                    <a:pt x="177754" y="76204"/>
                  </a:cubicBezTo>
                  <a:cubicBezTo>
                    <a:pt x="176516" y="75107"/>
                    <a:pt x="175209" y="74092"/>
                    <a:pt x="173839" y="73167"/>
                  </a:cubicBezTo>
                  <a:cubicBezTo>
                    <a:pt x="180109" y="58684"/>
                    <a:pt x="173451" y="41861"/>
                    <a:pt x="158968" y="35591"/>
                  </a:cubicBezTo>
                  <a:cubicBezTo>
                    <a:pt x="154289" y="33565"/>
                    <a:pt x="149153" y="32828"/>
                    <a:pt x="144092" y="33457"/>
                  </a:cubicBezTo>
                  <a:cubicBezTo>
                    <a:pt x="133629" y="6482"/>
                    <a:pt x="103281" y="-6903"/>
                    <a:pt x="76306" y="3559"/>
                  </a:cubicBezTo>
                  <a:cubicBezTo>
                    <a:pt x="57724" y="10767"/>
                    <a:pt x="44842" y="27893"/>
                    <a:pt x="43070" y="47744"/>
                  </a:cubicBezTo>
                  <a:cubicBezTo>
                    <a:pt x="16970" y="50172"/>
                    <a:pt x="-2221" y="73299"/>
                    <a:pt x="207" y="99399"/>
                  </a:cubicBezTo>
                  <a:cubicBezTo>
                    <a:pt x="1635" y="114754"/>
                    <a:pt x="10434" y="128457"/>
                    <a:pt x="23801" y="136146"/>
                  </a:cubicBezTo>
                </a:path>
              </a:pathLst>
            </a:custGeom>
            <a:noFill/>
            <a:ln w="6350" cap="rnd">
              <a:solidFill>
                <a:schemeClr val="bg1"/>
              </a:solidFill>
              <a:prstDash val="solid"/>
              <a:round/>
            </a:ln>
          </p:spPr>
          <p:txBody>
            <a:bodyPr rtlCol="0" anchor="ctr"/>
            <a:lstStyle/>
            <a:p>
              <a:endParaRPr lang="de-DE" dirty="0">
                <a:latin typeface="Open Sans" panose="020B0606030504020204" pitchFamily="34" charset="0"/>
              </a:endParaRPr>
            </a:p>
          </p:txBody>
        </p:sp>
        <p:sp>
          <p:nvSpPr>
            <p:cNvPr id="56" name="Freihandform: Form 55">
              <a:extLst>
                <a:ext uri="{FF2B5EF4-FFF2-40B4-BE49-F238E27FC236}">
                  <a16:creationId xmlns:a16="http://schemas.microsoft.com/office/drawing/2014/main" id="{96D67969-7F4E-8E3E-993E-EA4492DEC979}"/>
                </a:ext>
              </a:extLst>
            </p:cNvPr>
            <p:cNvSpPr/>
            <p:nvPr/>
          </p:nvSpPr>
          <p:spPr>
            <a:xfrm>
              <a:off x="11140595" y="2308245"/>
              <a:ext cx="2381" cy="2381"/>
            </a:xfrm>
            <a:custGeom>
              <a:avLst/>
              <a:gdLst>
                <a:gd name="connsiteX0" fmla="*/ 0 w 2381"/>
                <a:gd name="connsiteY0" fmla="*/ 0 h 2381"/>
                <a:gd name="connsiteX1" fmla="*/ 2381 w 2381"/>
                <a:gd name="connsiteY1" fmla="*/ 2381 h 2381"/>
              </a:gdLst>
              <a:ahLst/>
              <a:cxnLst>
                <a:cxn ang="0">
                  <a:pos x="connsiteX0" y="connsiteY0"/>
                </a:cxn>
                <a:cxn ang="0">
                  <a:pos x="connsiteX1" y="connsiteY1"/>
                </a:cxn>
              </a:cxnLst>
              <a:rect l="l" t="t" r="r" b="b"/>
              <a:pathLst>
                <a:path w="2381" h="2381">
                  <a:moveTo>
                    <a:pt x="0" y="0"/>
                  </a:moveTo>
                  <a:cubicBezTo>
                    <a:pt x="1315" y="0"/>
                    <a:pt x="2381" y="1066"/>
                    <a:pt x="2381" y="2381"/>
                  </a:cubicBezTo>
                </a:path>
              </a:pathLst>
            </a:custGeom>
            <a:noFill/>
            <a:ln w="6350" cap="rnd">
              <a:solidFill>
                <a:schemeClr val="bg1"/>
              </a:solidFill>
              <a:prstDash val="solid"/>
              <a:round/>
            </a:ln>
          </p:spPr>
          <p:txBody>
            <a:bodyPr rtlCol="0" anchor="ctr"/>
            <a:lstStyle/>
            <a:p>
              <a:endParaRPr lang="de-DE" dirty="0">
                <a:latin typeface="Open Sans" panose="020B0606030504020204" pitchFamily="34" charset="0"/>
              </a:endParaRPr>
            </a:p>
          </p:txBody>
        </p:sp>
        <p:sp>
          <p:nvSpPr>
            <p:cNvPr id="57" name="Freihandform: Form 56">
              <a:extLst>
                <a:ext uri="{FF2B5EF4-FFF2-40B4-BE49-F238E27FC236}">
                  <a16:creationId xmlns:a16="http://schemas.microsoft.com/office/drawing/2014/main" id="{96580BB9-8F93-F7EF-BC91-2F8D9394882B}"/>
                </a:ext>
              </a:extLst>
            </p:cNvPr>
            <p:cNvSpPr/>
            <p:nvPr/>
          </p:nvSpPr>
          <p:spPr>
            <a:xfrm>
              <a:off x="11138214" y="2308245"/>
              <a:ext cx="2381" cy="2381"/>
            </a:xfrm>
            <a:custGeom>
              <a:avLst/>
              <a:gdLst>
                <a:gd name="connsiteX0" fmla="*/ 0 w 2381"/>
                <a:gd name="connsiteY0" fmla="*/ 2381 h 2381"/>
                <a:gd name="connsiteX1" fmla="*/ 2381 w 2381"/>
                <a:gd name="connsiteY1" fmla="*/ 0 h 2381"/>
              </a:gdLst>
              <a:ahLst/>
              <a:cxnLst>
                <a:cxn ang="0">
                  <a:pos x="connsiteX0" y="connsiteY0"/>
                </a:cxn>
                <a:cxn ang="0">
                  <a:pos x="connsiteX1" y="connsiteY1"/>
                </a:cxn>
              </a:cxnLst>
              <a:rect l="l" t="t" r="r" b="b"/>
              <a:pathLst>
                <a:path w="2381" h="2381">
                  <a:moveTo>
                    <a:pt x="0" y="2381"/>
                  </a:moveTo>
                  <a:cubicBezTo>
                    <a:pt x="0" y="1066"/>
                    <a:pt x="1066" y="0"/>
                    <a:pt x="2381" y="0"/>
                  </a:cubicBezTo>
                </a:path>
              </a:pathLst>
            </a:custGeom>
            <a:noFill/>
            <a:ln w="6350" cap="rnd">
              <a:solidFill>
                <a:schemeClr val="bg1"/>
              </a:solidFill>
              <a:prstDash val="solid"/>
              <a:round/>
            </a:ln>
          </p:spPr>
          <p:txBody>
            <a:bodyPr rtlCol="0" anchor="ctr"/>
            <a:lstStyle/>
            <a:p>
              <a:endParaRPr lang="de-DE" dirty="0">
                <a:latin typeface="Open Sans" panose="020B0606030504020204" pitchFamily="34" charset="0"/>
              </a:endParaRPr>
            </a:p>
          </p:txBody>
        </p:sp>
        <p:sp>
          <p:nvSpPr>
            <p:cNvPr id="58" name="Freihandform: Form 57">
              <a:extLst>
                <a:ext uri="{FF2B5EF4-FFF2-40B4-BE49-F238E27FC236}">
                  <a16:creationId xmlns:a16="http://schemas.microsoft.com/office/drawing/2014/main" id="{F146CA5F-6DCB-AA38-E40D-967B11CA178A}"/>
                </a:ext>
              </a:extLst>
            </p:cNvPr>
            <p:cNvSpPr/>
            <p:nvPr/>
          </p:nvSpPr>
          <p:spPr>
            <a:xfrm>
              <a:off x="11138214" y="2310626"/>
              <a:ext cx="2381" cy="2381"/>
            </a:xfrm>
            <a:custGeom>
              <a:avLst/>
              <a:gdLst>
                <a:gd name="connsiteX0" fmla="*/ 2381 w 2381"/>
                <a:gd name="connsiteY0" fmla="*/ 2381 h 2381"/>
                <a:gd name="connsiteX1" fmla="*/ 0 w 2381"/>
                <a:gd name="connsiteY1" fmla="*/ 0 h 2381"/>
              </a:gdLst>
              <a:ahLst/>
              <a:cxnLst>
                <a:cxn ang="0">
                  <a:pos x="connsiteX0" y="connsiteY0"/>
                </a:cxn>
                <a:cxn ang="0">
                  <a:pos x="connsiteX1" y="connsiteY1"/>
                </a:cxn>
              </a:cxnLst>
              <a:rect l="l" t="t" r="r" b="b"/>
              <a:pathLst>
                <a:path w="2381" h="2381">
                  <a:moveTo>
                    <a:pt x="2381" y="2381"/>
                  </a:moveTo>
                  <a:cubicBezTo>
                    <a:pt x="1066" y="2381"/>
                    <a:pt x="0" y="1315"/>
                    <a:pt x="0" y="0"/>
                  </a:cubicBezTo>
                </a:path>
              </a:pathLst>
            </a:custGeom>
            <a:noFill/>
            <a:ln w="6350" cap="rnd">
              <a:solidFill>
                <a:schemeClr val="bg1"/>
              </a:solidFill>
              <a:prstDash val="solid"/>
              <a:round/>
            </a:ln>
          </p:spPr>
          <p:txBody>
            <a:bodyPr rtlCol="0" anchor="ctr"/>
            <a:lstStyle/>
            <a:p>
              <a:endParaRPr lang="de-DE" dirty="0">
                <a:latin typeface="Open Sans" panose="020B0606030504020204" pitchFamily="34" charset="0"/>
              </a:endParaRPr>
            </a:p>
          </p:txBody>
        </p:sp>
        <p:sp>
          <p:nvSpPr>
            <p:cNvPr id="59" name="Freihandform: Form 58">
              <a:extLst>
                <a:ext uri="{FF2B5EF4-FFF2-40B4-BE49-F238E27FC236}">
                  <a16:creationId xmlns:a16="http://schemas.microsoft.com/office/drawing/2014/main" id="{C937548D-66B8-511F-2F83-6FD02FCB3FD2}"/>
                </a:ext>
              </a:extLst>
            </p:cNvPr>
            <p:cNvSpPr/>
            <p:nvPr/>
          </p:nvSpPr>
          <p:spPr>
            <a:xfrm>
              <a:off x="11140595" y="2310626"/>
              <a:ext cx="2381" cy="2381"/>
            </a:xfrm>
            <a:custGeom>
              <a:avLst/>
              <a:gdLst>
                <a:gd name="connsiteX0" fmla="*/ 2381 w 2381"/>
                <a:gd name="connsiteY0" fmla="*/ 0 h 2381"/>
                <a:gd name="connsiteX1" fmla="*/ 0 w 2381"/>
                <a:gd name="connsiteY1" fmla="*/ 2381 h 2381"/>
              </a:gdLst>
              <a:ahLst/>
              <a:cxnLst>
                <a:cxn ang="0">
                  <a:pos x="connsiteX0" y="connsiteY0"/>
                </a:cxn>
                <a:cxn ang="0">
                  <a:pos x="connsiteX1" y="connsiteY1"/>
                </a:cxn>
              </a:cxnLst>
              <a:rect l="l" t="t" r="r" b="b"/>
              <a:pathLst>
                <a:path w="2381" h="2381">
                  <a:moveTo>
                    <a:pt x="2381" y="0"/>
                  </a:moveTo>
                  <a:cubicBezTo>
                    <a:pt x="2381" y="1315"/>
                    <a:pt x="1315" y="2381"/>
                    <a:pt x="0" y="2381"/>
                  </a:cubicBezTo>
                </a:path>
              </a:pathLst>
            </a:custGeom>
            <a:noFill/>
            <a:ln w="6350" cap="rnd">
              <a:solidFill>
                <a:schemeClr val="bg1"/>
              </a:solidFill>
              <a:prstDash val="solid"/>
              <a:round/>
            </a:ln>
          </p:spPr>
          <p:txBody>
            <a:bodyPr rtlCol="0" anchor="ctr"/>
            <a:lstStyle/>
            <a:p>
              <a:endParaRPr lang="de-DE" dirty="0">
                <a:latin typeface="Open Sans" panose="020B0606030504020204" pitchFamily="34" charset="0"/>
              </a:endParaRPr>
            </a:p>
          </p:txBody>
        </p:sp>
        <p:sp>
          <p:nvSpPr>
            <p:cNvPr id="60" name="Freihandform: Form 59">
              <a:extLst>
                <a:ext uri="{FF2B5EF4-FFF2-40B4-BE49-F238E27FC236}">
                  <a16:creationId xmlns:a16="http://schemas.microsoft.com/office/drawing/2014/main" id="{8479AD4B-B099-B82B-C51C-BB58E33F5C28}"/>
                </a:ext>
              </a:extLst>
            </p:cNvPr>
            <p:cNvSpPr/>
            <p:nvPr/>
          </p:nvSpPr>
          <p:spPr>
            <a:xfrm>
              <a:off x="11159645" y="2293957"/>
              <a:ext cx="2381" cy="2381"/>
            </a:xfrm>
            <a:custGeom>
              <a:avLst/>
              <a:gdLst>
                <a:gd name="connsiteX0" fmla="*/ 0 w 2381"/>
                <a:gd name="connsiteY0" fmla="*/ 0 h 2381"/>
                <a:gd name="connsiteX1" fmla="*/ 2381 w 2381"/>
                <a:gd name="connsiteY1" fmla="*/ 2381 h 2381"/>
              </a:gdLst>
              <a:ahLst/>
              <a:cxnLst>
                <a:cxn ang="0">
                  <a:pos x="connsiteX0" y="connsiteY0"/>
                </a:cxn>
                <a:cxn ang="0">
                  <a:pos x="connsiteX1" y="connsiteY1"/>
                </a:cxn>
              </a:cxnLst>
              <a:rect l="l" t="t" r="r" b="b"/>
              <a:pathLst>
                <a:path w="2381" h="2381">
                  <a:moveTo>
                    <a:pt x="0" y="0"/>
                  </a:moveTo>
                  <a:cubicBezTo>
                    <a:pt x="1315" y="0"/>
                    <a:pt x="2381" y="1066"/>
                    <a:pt x="2381" y="2381"/>
                  </a:cubicBezTo>
                </a:path>
              </a:pathLst>
            </a:custGeom>
            <a:noFill/>
            <a:ln w="6350" cap="rnd">
              <a:solidFill>
                <a:schemeClr val="bg1"/>
              </a:solidFill>
              <a:prstDash val="solid"/>
              <a:round/>
            </a:ln>
          </p:spPr>
          <p:txBody>
            <a:bodyPr rtlCol="0" anchor="ctr"/>
            <a:lstStyle/>
            <a:p>
              <a:endParaRPr lang="de-DE" dirty="0">
                <a:latin typeface="Open Sans" panose="020B0606030504020204" pitchFamily="34" charset="0"/>
              </a:endParaRPr>
            </a:p>
          </p:txBody>
        </p:sp>
        <p:sp>
          <p:nvSpPr>
            <p:cNvPr id="61" name="Freihandform: Form 60">
              <a:extLst>
                <a:ext uri="{FF2B5EF4-FFF2-40B4-BE49-F238E27FC236}">
                  <a16:creationId xmlns:a16="http://schemas.microsoft.com/office/drawing/2014/main" id="{16A82AB0-AC2D-4C5A-785C-F12794EE91CD}"/>
                </a:ext>
              </a:extLst>
            </p:cNvPr>
            <p:cNvSpPr/>
            <p:nvPr/>
          </p:nvSpPr>
          <p:spPr>
            <a:xfrm>
              <a:off x="11157264" y="2293957"/>
              <a:ext cx="2381" cy="2381"/>
            </a:xfrm>
            <a:custGeom>
              <a:avLst/>
              <a:gdLst>
                <a:gd name="connsiteX0" fmla="*/ 0 w 2381"/>
                <a:gd name="connsiteY0" fmla="*/ 2381 h 2381"/>
                <a:gd name="connsiteX1" fmla="*/ 2381 w 2381"/>
                <a:gd name="connsiteY1" fmla="*/ 0 h 2381"/>
              </a:gdLst>
              <a:ahLst/>
              <a:cxnLst>
                <a:cxn ang="0">
                  <a:pos x="connsiteX0" y="connsiteY0"/>
                </a:cxn>
                <a:cxn ang="0">
                  <a:pos x="connsiteX1" y="connsiteY1"/>
                </a:cxn>
              </a:cxnLst>
              <a:rect l="l" t="t" r="r" b="b"/>
              <a:pathLst>
                <a:path w="2381" h="2381">
                  <a:moveTo>
                    <a:pt x="0" y="2381"/>
                  </a:moveTo>
                  <a:cubicBezTo>
                    <a:pt x="0" y="1066"/>
                    <a:pt x="1066" y="0"/>
                    <a:pt x="2381" y="0"/>
                  </a:cubicBezTo>
                </a:path>
              </a:pathLst>
            </a:custGeom>
            <a:noFill/>
            <a:ln w="6350" cap="rnd">
              <a:solidFill>
                <a:schemeClr val="bg1"/>
              </a:solidFill>
              <a:prstDash val="solid"/>
              <a:round/>
            </a:ln>
          </p:spPr>
          <p:txBody>
            <a:bodyPr rtlCol="0" anchor="ctr"/>
            <a:lstStyle/>
            <a:p>
              <a:endParaRPr lang="de-DE" dirty="0">
                <a:latin typeface="Open Sans" panose="020B0606030504020204" pitchFamily="34" charset="0"/>
              </a:endParaRPr>
            </a:p>
          </p:txBody>
        </p:sp>
        <p:sp>
          <p:nvSpPr>
            <p:cNvPr id="62" name="Freihandform: Form 61">
              <a:extLst>
                <a:ext uri="{FF2B5EF4-FFF2-40B4-BE49-F238E27FC236}">
                  <a16:creationId xmlns:a16="http://schemas.microsoft.com/office/drawing/2014/main" id="{E36FF445-C7C3-2109-29C6-3BA6713B8C71}"/>
                </a:ext>
              </a:extLst>
            </p:cNvPr>
            <p:cNvSpPr/>
            <p:nvPr/>
          </p:nvSpPr>
          <p:spPr>
            <a:xfrm>
              <a:off x="11157264" y="2296338"/>
              <a:ext cx="2381" cy="2381"/>
            </a:xfrm>
            <a:custGeom>
              <a:avLst/>
              <a:gdLst>
                <a:gd name="connsiteX0" fmla="*/ 2381 w 2381"/>
                <a:gd name="connsiteY0" fmla="*/ 2381 h 2381"/>
                <a:gd name="connsiteX1" fmla="*/ 0 w 2381"/>
                <a:gd name="connsiteY1" fmla="*/ 0 h 2381"/>
              </a:gdLst>
              <a:ahLst/>
              <a:cxnLst>
                <a:cxn ang="0">
                  <a:pos x="connsiteX0" y="connsiteY0"/>
                </a:cxn>
                <a:cxn ang="0">
                  <a:pos x="connsiteX1" y="connsiteY1"/>
                </a:cxn>
              </a:cxnLst>
              <a:rect l="l" t="t" r="r" b="b"/>
              <a:pathLst>
                <a:path w="2381" h="2381">
                  <a:moveTo>
                    <a:pt x="2381" y="2381"/>
                  </a:moveTo>
                  <a:cubicBezTo>
                    <a:pt x="1066" y="2381"/>
                    <a:pt x="0" y="1315"/>
                    <a:pt x="0" y="0"/>
                  </a:cubicBezTo>
                </a:path>
              </a:pathLst>
            </a:custGeom>
            <a:noFill/>
            <a:ln w="6350" cap="rnd">
              <a:solidFill>
                <a:schemeClr val="bg1"/>
              </a:solidFill>
              <a:prstDash val="solid"/>
              <a:round/>
            </a:ln>
          </p:spPr>
          <p:txBody>
            <a:bodyPr rtlCol="0" anchor="ctr"/>
            <a:lstStyle/>
            <a:p>
              <a:endParaRPr lang="de-DE" dirty="0">
                <a:latin typeface="Open Sans" panose="020B0606030504020204" pitchFamily="34" charset="0"/>
              </a:endParaRPr>
            </a:p>
          </p:txBody>
        </p:sp>
        <p:sp>
          <p:nvSpPr>
            <p:cNvPr id="63" name="Freihandform: Form 62">
              <a:extLst>
                <a:ext uri="{FF2B5EF4-FFF2-40B4-BE49-F238E27FC236}">
                  <a16:creationId xmlns:a16="http://schemas.microsoft.com/office/drawing/2014/main" id="{104AFA99-A4AD-D73F-4F7F-835D4F53964A}"/>
                </a:ext>
              </a:extLst>
            </p:cNvPr>
            <p:cNvSpPr/>
            <p:nvPr/>
          </p:nvSpPr>
          <p:spPr>
            <a:xfrm>
              <a:off x="11159645" y="2296338"/>
              <a:ext cx="2381" cy="2381"/>
            </a:xfrm>
            <a:custGeom>
              <a:avLst/>
              <a:gdLst>
                <a:gd name="connsiteX0" fmla="*/ 2381 w 2381"/>
                <a:gd name="connsiteY0" fmla="*/ 0 h 2381"/>
                <a:gd name="connsiteX1" fmla="*/ 0 w 2381"/>
                <a:gd name="connsiteY1" fmla="*/ 2381 h 2381"/>
              </a:gdLst>
              <a:ahLst/>
              <a:cxnLst>
                <a:cxn ang="0">
                  <a:pos x="connsiteX0" y="connsiteY0"/>
                </a:cxn>
                <a:cxn ang="0">
                  <a:pos x="connsiteX1" y="connsiteY1"/>
                </a:cxn>
              </a:cxnLst>
              <a:rect l="l" t="t" r="r" b="b"/>
              <a:pathLst>
                <a:path w="2381" h="2381">
                  <a:moveTo>
                    <a:pt x="2381" y="0"/>
                  </a:moveTo>
                  <a:cubicBezTo>
                    <a:pt x="2381" y="1315"/>
                    <a:pt x="1315" y="2381"/>
                    <a:pt x="0" y="2381"/>
                  </a:cubicBezTo>
                </a:path>
              </a:pathLst>
            </a:custGeom>
            <a:noFill/>
            <a:ln w="6350" cap="rnd">
              <a:solidFill>
                <a:schemeClr val="bg1"/>
              </a:solidFill>
              <a:prstDash val="solid"/>
              <a:round/>
            </a:ln>
          </p:spPr>
          <p:txBody>
            <a:bodyPr rtlCol="0" anchor="ctr"/>
            <a:lstStyle/>
            <a:p>
              <a:endParaRPr lang="de-DE" dirty="0">
                <a:latin typeface="Open Sans" panose="020B0606030504020204" pitchFamily="34" charset="0"/>
              </a:endParaRPr>
            </a:p>
          </p:txBody>
        </p:sp>
        <p:sp>
          <p:nvSpPr>
            <p:cNvPr id="64" name="Freihandform: Form 63">
              <a:extLst>
                <a:ext uri="{FF2B5EF4-FFF2-40B4-BE49-F238E27FC236}">
                  <a16:creationId xmlns:a16="http://schemas.microsoft.com/office/drawing/2014/main" id="{6FAA3B95-F00C-8177-3F36-21BBE49A2E73}"/>
                </a:ext>
              </a:extLst>
            </p:cNvPr>
            <p:cNvSpPr/>
            <p:nvPr/>
          </p:nvSpPr>
          <p:spPr>
            <a:xfrm>
              <a:off x="11159645" y="2322532"/>
              <a:ext cx="2381" cy="2381"/>
            </a:xfrm>
            <a:custGeom>
              <a:avLst/>
              <a:gdLst>
                <a:gd name="connsiteX0" fmla="*/ 0 w 2381"/>
                <a:gd name="connsiteY0" fmla="*/ 0 h 2381"/>
                <a:gd name="connsiteX1" fmla="*/ 2381 w 2381"/>
                <a:gd name="connsiteY1" fmla="*/ 2381 h 2381"/>
              </a:gdLst>
              <a:ahLst/>
              <a:cxnLst>
                <a:cxn ang="0">
                  <a:pos x="connsiteX0" y="connsiteY0"/>
                </a:cxn>
                <a:cxn ang="0">
                  <a:pos x="connsiteX1" y="connsiteY1"/>
                </a:cxn>
              </a:cxnLst>
              <a:rect l="l" t="t" r="r" b="b"/>
              <a:pathLst>
                <a:path w="2381" h="2381">
                  <a:moveTo>
                    <a:pt x="0" y="0"/>
                  </a:moveTo>
                  <a:cubicBezTo>
                    <a:pt x="1315" y="0"/>
                    <a:pt x="2381" y="1066"/>
                    <a:pt x="2381" y="2381"/>
                  </a:cubicBezTo>
                </a:path>
              </a:pathLst>
            </a:custGeom>
            <a:noFill/>
            <a:ln w="6350" cap="rnd">
              <a:solidFill>
                <a:schemeClr val="bg1"/>
              </a:solidFill>
              <a:prstDash val="solid"/>
              <a:round/>
            </a:ln>
          </p:spPr>
          <p:txBody>
            <a:bodyPr rtlCol="0" anchor="ctr"/>
            <a:lstStyle/>
            <a:p>
              <a:endParaRPr lang="de-DE" dirty="0">
                <a:latin typeface="Open Sans" panose="020B0606030504020204" pitchFamily="34" charset="0"/>
              </a:endParaRPr>
            </a:p>
          </p:txBody>
        </p:sp>
        <p:sp>
          <p:nvSpPr>
            <p:cNvPr id="65" name="Freihandform: Form 64">
              <a:extLst>
                <a:ext uri="{FF2B5EF4-FFF2-40B4-BE49-F238E27FC236}">
                  <a16:creationId xmlns:a16="http://schemas.microsoft.com/office/drawing/2014/main" id="{EA387A4E-8257-0044-5E87-F372E140AB78}"/>
                </a:ext>
              </a:extLst>
            </p:cNvPr>
            <p:cNvSpPr/>
            <p:nvPr/>
          </p:nvSpPr>
          <p:spPr>
            <a:xfrm>
              <a:off x="11157264" y="2322532"/>
              <a:ext cx="2381" cy="2381"/>
            </a:xfrm>
            <a:custGeom>
              <a:avLst/>
              <a:gdLst>
                <a:gd name="connsiteX0" fmla="*/ 0 w 2381"/>
                <a:gd name="connsiteY0" fmla="*/ 2381 h 2381"/>
                <a:gd name="connsiteX1" fmla="*/ 2381 w 2381"/>
                <a:gd name="connsiteY1" fmla="*/ 0 h 2381"/>
              </a:gdLst>
              <a:ahLst/>
              <a:cxnLst>
                <a:cxn ang="0">
                  <a:pos x="connsiteX0" y="connsiteY0"/>
                </a:cxn>
                <a:cxn ang="0">
                  <a:pos x="connsiteX1" y="connsiteY1"/>
                </a:cxn>
              </a:cxnLst>
              <a:rect l="l" t="t" r="r" b="b"/>
              <a:pathLst>
                <a:path w="2381" h="2381">
                  <a:moveTo>
                    <a:pt x="0" y="2381"/>
                  </a:moveTo>
                  <a:cubicBezTo>
                    <a:pt x="0" y="1066"/>
                    <a:pt x="1066" y="0"/>
                    <a:pt x="2381" y="0"/>
                  </a:cubicBezTo>
                </a:path>
              </a:pathLst>
            </a:custGeom>
            <a:noFill/>
            <a:ln w="6350" cap="rnd">
              <a:solidFill>
                <a:schemeClr val="bg1"/>
              </a:solidFill>
              <a:prstDash val="solid"/>
              <a:round/>
            </a:ln>
          </p:spPr>
          <p:txBody>
            <a:bodyPr rtlCol="0" anchor="ctr"/>
            <a:lstStyle/>
            <a:p>
              <a:endParaRPr lang="de-DE" dirty="0">
                <a:latin typeface="Open Sans" panose="020B0606030504020204" pitchFamily="34" charset="0"/>
              </a:endParaRPr>
            </a:p>
          </p:txBody>
        </p:sp>
        <p:sp>
          <p:nvSpPr>
            <p:cNvPr id="66" name="Freihandform: Form 65">
              <a:extLst>
                <a:ext uri="{FF2B5EF4-FFF2-40B4-BE49-F238E27FC236}">
                  <a16:creationId xmlns:a16="http://schemas.microsoft.com/office/drawing/2014/main" id="{65772C79-EC89-65F5-516E-2B6B4A616C2C}"/>
                </a:ext>
              </a:extLst>
            </p:cNvPr>
            <p:cNvSpPr/>
            <p:nvPr/>
          </p:nvSpPr>
          <p:spPr>
            <a:xfrm>
              <a:off x="11157264" y="2324913"/>
              <a:ext cx="2381" cy="2381"/>
            </a:xfrm>
            <a:custGeom>
              <a:avLst/>
              <a:gdLst>
                <a:gd name="connsiteX0" fmla="*/ 2381 w 2381"/>
                <a:gd name="connsiteY0" fmla="*/ 2381 h 2381"/>
                <a:gd name="connsiteX1" fmla="*/ 0 w 2381"/>
                <a:gd name="connsiteY1" fmla="*/ 0 h 2381"/>
              </a:gdLst>
              <a:ahLst/>
              <a:cxnLst>
                <a:cxn ang="0">
                  <a:pos x="connsiteX0" y="connsiteY0"/>
                </a:cxn>
                <a:cxn ang="0">
                  <a:pos x="connsiteX1" y="connsiteY1"/>
                </a:cxn>
              </a:cxnLst>
              <a:rect l="l" t="t" r="r" b="b"/>
              <a:pathLst>
                <a:path w="2381" h="2381">
                  <a:moveTo>
                    <a:pt x="2381" y="2381"/>
                  </a:moveTo>
                  <a:cubicBezTo>
                    <a:pt x="1066" y="2381"/>
                    <a:pt x="0" y="1315"/>
                    <a:pt x="0" y="0"/>
                  </a:cubicBezTo>
                </a:path>
              </a:pathLst>
            </a:custGeom>
            <a:noFill/>
            <a:ln w="6350" cap="rnd">
              <a:solidFill>
                <a:schemeClr val="bg1"/>
              </a:solidFill>
              <a:prstDash val="solid"/>
              <a:round/>
            </a:ln>
          </p:spPr>
          <p:txBody>
            <a:bodyPr rtlCol="0" anchor="ctr"/>
            <a:lstStyle/>
            <a:p>
              <a:endParaRPr lang="de-DE" dirty="0">
                <a:latin typeface="Open Sans" panose="020B0606030504020204" pitchFamily="34" charset="0"/>
              </a:endParaRPr>
            </a:p>
          </p:txBody>
        </p:sp>
        <p:sp>
          <p:nvSpPr>
            <p:cNvPr id="67" name="Freihandform: Form 66">
              <a:extLst>
                <a:ext uri="{FF2B5EF4-FFF2-40B4-BE49-F238E27FC236}">
                  <a16:creationId xmlns:a16="http://schemas.microsoft.com/office/drawing/2014/main" id="{AB2AC5CB-4C9A-DB28-A0FB-D09020E9114B}"/>
                </a:ext>
              </a:extLst>
            </p:cNvPr>
            <p:cNvSpPr/>
            <p:nvPr/>
          </p:nvSpPr>
          <p:spPr>
            <a:xfrm>
              <a:off x="11159645" y="2324913"/>
              <a:ext cx="2381" cy="2381"/>
            </a:xfrm>
            <a:custGeom>
              <a:avLst/>
              <a:gdLst>
                <a:gd name="connsiteX0" fmla="*/ 2381 w 2381"/>
                <a:gd name="connsiteY0" fmla="*/ 0 h 2381"/>
                <a:gd name="connsiteX1" fmla="*/ 0 w 2381"/>
                <a:gd name="connsiteY1" fmla="*/ 2381 h 2381"/>
              </a:gdLst>
              <a:ahLst/>
              <a:cxnLst>
                <a:cxn ang="0">
                  <a:pos x="connsiteX0" y="connsiteY0"/>
                </a:cxn>
                <a:cxn ang="0">
                  <a:pos x="connsiteX1" y="connsiteY1"/>
                </a:cxn>
              </a:cxnLst>
              <a:rect l="l" t="t" r="r" b="b"/>
              <a:pathLst>
                <a:path w="2381" h="2381">
                  <a:moveTo>
                    <a:pt x="2381" y="0"/>
                  </a:moveTo>
                  <a:cubicBezTo>
                    <a:pt x="2381" y="1315"/>
                    <a:pt x="1315" y="2381"/>
                    <a:pt x="0" y="2381"/>
                  </a:cubicBezTo>
                </a:path>
              </a:pathLst>
            </a:custGeom>
            <a:noFill/>
            <a:ln w="6350" cap="rnd">
              <a:solidFill>
                <a:schemeClr val="bg1"/>
              </a:solidFill>
              <a:prstDash val="solid"/>
              <a:round/>
            </a:ln>
          </p:spPr>
          <p:txBody>
            <a:bodyPr rtlCol="0" anchor="ctr"/>
            <a:lstStyle/>
            <a:p>
              <a:endParaRPr lang="de-DE" dirty="0">
                <a:latin typeface="Open Sans" panose="020B0606030504020204" pitchFamily="34" charset="0"/>
              </a:endParaRPr>
            </a:p>
          </p:txBody>
        </p:sp>
        <p:sp>
          <p:nvSpPr>
            <p:cNvPr id="68" name="Freihandform: Form 67">
              <a:extLst>
                <a:ext uri="{FF2B5EF4-FFF2-40B4-BE49-F238E27FC236}">
                  <a16:creationId xmlns:a16="http://schemas.microsoft.com/office/drawing/2014/main" id="{EC40EEA1-5B2B-C2F7-47DE-EB27059CFDE8}"/>
                </a:ext>
              </a:extLst>
            </p:cNvPr>
            <p:cNvSpPr/>
            <p:nvPr/>
          </p:nvSpPr>
          <p:spPr>
            <a:xfrm>
              <a:off x="11140595" y="2336820"/>
              <a:ext cx="2381" cy="2381"/>
            </a:xfrm>
            <a:custGeom>
              <a:avLst/>
              <a:gdLst>
                <a:gd name="connsiteX0" fmla="*/ 0 w 2381"/>
                <a:gd name="connsiteY0" fmla="*/ 0 h 2381"/>
                <a:gd name="connsiteX1" fmla="*/ 2381 w 2381"/>
                <a:gd name="connsiteY1" fmla="*/ 2381 h 2381"/>
              </a:gdLst>
              <a:ahLst/>
              <a:cxnLst>
                <a:cxn ang="0">
                  <a:pos x="connsiteX0" y="connsiteY0"/>
                </a:cxn>
                <a:cxn ang="0">
                  <a:pos x="connsiteX1" y="connsiteY1"/>
                </a:cxn>
              </a:cxnLst>
              <a:rect l="l" t="t" r="r" b="b"/>
              <a:pathLst>
                <a:path w="2381" h="2381">
                  <a:moveTo>
                    <a:pt x="0" y="0"/>
                  </a:moveTo>
                  <a:cubicBezTo>
                    <a:pt x="1315" y="0"/>
                    <a:pt x="2381" y="1066"/>
                    <a:pt x="2381" y="2381"/>
                  </a:cubicBezTo>
                </a:path>
              </a:pathLst>
            </a:custGeom>
            <a:noFill/>
            <a:ln w="6350" cap="rnd">
              <a:solidFill>
                <a:schemeClr val="bg1"/>
              </a:solidFill>
              <a:prstDash val="solid"/>
              <a:round/>
            </a:ln>
          </p:spPr>
          <p:txBody>
            <a:bodyPr rtlCol="0" anchor="ctr"/>
            <a:lstStyle/>
            <a:p>
              <a:endParaRPr lang="de-DE" dirty="0">
                <a:latin typeface="Open Sans" panose="020B0606030504020204" pitchFamily="34" charset="0"/>
              </a:endParaRPr>
            </a:p>
          </p:txBody>
        </p:sp>
        <p:sp>
          <p:nvSpPr>
            <p:cNvPr id="69" name="Freihandform: Form 68">
              <a:extLst>
                <a:ext uri="{FF2B5EF4-FFF2-40B4-BE49-F238E27FC236}">
                  <a16:creationId xmlns:a16="http://schemas.microsoft.com/office/drawing/2014/main" id="{1DA9E0B4-0E3B-1376-55F8-FE83E68DFB75}"/>
                </a:ext>
              </a:extLst>
            </p:cNvPr>
            <p:cNvSpPr/>
            <p:nvPr/>
          </p:nvSpPr>
          <p:spPr>
            <a:xfrm>
              <a:off x="11138214" y="2336820"/>
              <a:ext cx="2381" cy="2381"/>
            </a:xfrm>
            <a:custGeom>
              <a:avLst/>
              <a:gdLst>
                <a:gd name="connsiteX0" fmla="*/ 0 w 2381"/>
                <a:gd name="connsiteY0" fmla="*/ 2381 h 2381"/>
                <a:gd name="connsiteX1" fmla="*/ 2381 w 2381"/>
                <a:gd name="connsiteY1" fmla="*/ 0 h 2381"/>
              </a:gdLst>
              <a:ahLst/>
              <a:cxnLst>
                <a:cxn ang="0">
                  <a:pos x="connsiteX0" y="connsiteY0"/>
                </a:cxn>
                <a:cxn ang="0">
                  <a:pos x="connsiteX1" y="connsiteY1"/>
                </a:cxn>
              </a:cxnLst>
              <a:rect l="l" t="t" r="r" b="b"/>
              <a:pathLst>
                <a:path w="2381" h="2381">
                  <a:moveTo>
                    <a:pt x="0" y="2381"/>
                  </a:moveTo>
                  <a:cubicBezTo>
                    <a:pt x="0" y="1066"/>
                    <a:pt x="1066" y="0"/>
                    <a:pt x="2381" y="0"/>
                  </a:cubicBezTo>
                </a:path>
              </a:pathLst>
            </a:custGeom>
            <a:noFill/>
            <a:ln w="6350" cap="rnd">
              <a:solidFill>
                <a:schemeClr val="bg1"/>
              </a:solidFill>
              <a:prstDash val="solid"/>
              <a:round/>
            </a:ln>
          </p:spPr>
          <p:txBody>
            <a:bodyPr rtlCol="0" anchor="ctr"/>
            <a:lstStyle/>
            <a:p>
              <a:endParaRPr lang="de-DE" dirty="0">
                <a:latin typeface="Open Sans" panose="020B0606030504020204" pitchFamily="34" charset="0"/>
              </a:endParaRPr>
            </a:p>
          </p:txBody>
        </p:sp>
        <p:sp>
          <p:nvSpPr>
            <p:cNvPr id="70" name="Freihandform: Form 69">
              <a:extLst>
                <a:ext uri="{FF2B5EF4-FFF2-40B4-BE49-F238E27FC236}">
                  <a16:creationId xmlns:a16="http://schemas.microsoft.com/office/drawing/2014/main" id="{BFF6466F-BAF0-9EA7-7AB0-EE38A60B7719}"/>
                </a:ext>
              </a:extLst>
            </p:cNvPr>
            <p:cNvSpPr/>
            <p:nvPr/>
          </p:nvSpPr>
          <p:spPr>
            <a:xfrm>
              <a:off x="11138214" y="2339201"/>
              <a:ext cx="2381" cy="2381"/>
            </a:xfrm>
            <a:custGeom>
              <a:avLst/>
              <a:gdLst>
                <a:gd name="connsiteX0" fmla="*/ 2381 w 2381"/>
                <a:gd name="connsiteY0" fmla="*/ 2381 h 2381"/>
                <a:gd name="connsiteX1" fmla="*/ 0 w 2381"/>
                <a:gd name="connsiteY1" fmla="*/ 0 h 2381"/>
              </a:gdLst>
              <a:ahLst/>
              <a:cxnLst>
                <a:cxn ang="0">
                  <a:pos x="connsiteX0" y="connsiteY0"/>
                </a:cxn>
                <a:cxn ang="0">
                  <a:pos x="connsiteX1" y="connsiteY1"/>
                </a:cxn>
              </a:cxnLst>
              <a:rect l="l" t="t" r="r" b="b"/>
              <a:pathLst>
                <a:path w="2381" h="2381">
                  <a:moveTo>
                    <a:pt x="2381" y="2381"/>
                  </a:moveTo>
                  <a:cubicBezTo>
                    <a:pt x="1066" y="2381"/>
                    <a:pt x="0" y="1315"/>
                    <a:pt x="0" y="0"/>
                  </a:cubicBezTo>
                </a:path>
              </a:pathLst>
            </a:custGeom>
            <a:noFill/>
            <a:ln w="6350" cap="rnd">
              <a:solidFill>
                <a:schemeClr val="bg1"/>
              </a:solidFill>
              <a:prstDash val="solid"/>
              <a:round/>
            </a:ln>
          </p:spPr>
          <p:txBody>
            <a:bodyPr rtlCol="0" anchor="ctr"/>
            <a:lstStyle/>
            <a:p>
              <a:endParaRPr lang="de-DE" dirty="0">
                <a:latin typeface="Open Sans" panose="020B0606030504020204" pitchFamily="34" charset="0"/>
              </a:endParaRPr>
            </a:p>
          </p:txBody>
        </p:sp>
        <p:sp>
          <p:nvSpPr>
            <p:cNvPr id="71" name="Freihandform: Form 70">
              <a:extLst>
                <a:ext uri="{FF2B5EF4-FFF2-40B4-BE49-F238E27FC236}">
                  <a16:creationId xmlns:a16="http://schemas.microsoft.com/office/drawing/2014/main" id="{B5E7D81F-FFC4-2656-0457-5E8057A28926}"/>
                </a:ext>
              </a:extLst>
            </p:cNvPr>
            <p:cNvSpPr/>
            <p:nvPr/>
          </p:nvSpPr>
          <p:spPr>
            <a:xfrm>
              <a:off x="11140595" y="2339201"/>
              <a:ext cx="2381" cy="2381"/>
            </a:xfrm>
            <a:custGeom>
              <a:avLst/>
              <a:gdLst>
                <a:gd name="connsiteX0" fmla="*/ 2381 w 2381"/>
                <a:gd name="connsiteY0" fmla="*/ 0 h 2381"/>
                <a:gd name="connsiteX1" fmla="*/ 0 w 2381"/>
                <a:gd name="connsiteY1" fmla="*/ 2381 h 2381"/>
              </a:gdLst>
              <a:ahLst/>
              <a:cxnLst>
                <a:cxn ang="0">
                  <a:pos x="connsiteX0" y="connsiteY0"/>
                </a:cxn>
                <a:cxn ang="0">
                  <a:pos x="connsiteX1" y="connsiteY1"/>
                </a:cxn>
              </a:cxnLst>
              <a:rect l="l" t="t" r="r" b="b"/>
              <a:pathLst>
                <a:path w="2381" h="2381">
                  <a:moveTo>
                    <a:pt x="2381" y="0"/>
                  </a:moveTo>
                  <a:cubicBezTo>
                    <a:pt x="2381" y="1315"/>
                    <a:pt x="1315" y="2381"/>
                    <a:pt x="0" y="2381"/>
                  </a:cubicBezTo>
                </a:path>
              </a:pathLst>
            </a:custGeom>
            <a:noFill/>
            <a:ln w="6350" cap="rnd">
              <a:solidFill>
                <a:schemeClr val="bg1"/>
              </a:solidFill>
              <a:prstDash val="solid"/>
              <a:round/>
            </a:ln>
          </p:spPr>
          <p:txBody>
            <a:bodyPr rtlCol="0" anchor="ctr"/>
            <a:lstStyle/>
            <a:p>
              <a:endParaRPr lang="de-DE" dirty="0">
                <a:latin typeface="Open Sans" panose="020B0606030504020204" pitchFamily="34" charset="0"/>
              </a:endParaRPr>
            </a:p>
          </p:txBody>
        </p:sp>
        <p:sp>
          <p:nvSpPr>
            <p:cNvPr id="72" name="Freihandform: Form 71">
              <a:extLst>
                <a:ext uri="{FF2B5EF4-FFF2-40B4-BE49-F238E27FC236}">
                  <a16:creationId xmlns:a16="http://schemas.microsoft.com/office/drawing/2014/main" id="{7F663A75-183D-F49F-C194-3365605C5843}"/>
                </a:ext>
              </a:extLst>
            </p:cNvPr>
            <p:cNvSpPr/>
            <p:nvPr/>
          </p:nvSpPr>
          <p:spPr>
            <a:xfrm>
              <a:off x="11178695" y="2308245"/>
              <a:ext cx="2381" cy="2381"/>
            </a:xfrm>
            <a:custGeom>
              <a:avLst/>
              <a:gdLst>
                <a:gd name="connsiteX0" fmla="*/ 0 w 2381"/>
                <a:gd name="connsiteY0" fmla="*/ 0 h 2381"/>
                <a:gd name="connsiteX1" fmla="*/ 2381 w 2381"/>
                <a:gd name="connsiteY1" fmla="*/ 2381 h 2381"/>
              </a:gdLst>
              <a:ahLst/>
              <a:cxnLst>
                <a:cxn ang="0">
                  <a:pos x="connsiteX0" y="connsiteY0"/>
                </a:cxn>
                <a:cxn ang="0">
                  <a:pos x="connsiteX1" y="connsiteY1"/>
                </a:cxn>
              </a:cxnLst>
              <a:rect l="l" t="t" r="r" b="b"/>
              <a:pathLst>
                <a:path w="2381" h="2381">
                  <a:moveTo>
                    <a:pt x="0" y="0"/>
                  </a:moveTo>
                  <a:cubicBezTo>
                    <a:pt x="1315" y="0"/>
                    <a:pt x="2381" y="1066"/>
                    <a:pt x="2381" y="2381"/>
                  </a:cubicBezTo>
                </a:path>
              </a:pathLst>
            </a:custGeom>
            <a:noFill/>
            <a:ln w="6350" cap="rnd">
              <a:solidFill>
                <a:schemeClr val="bg1"/>
              </a:solidFill>
              <a:prstDash val="solid"/>
              <a:round/>
            </a:ln>
          </p:spPr>
          <p:txBody>
            <a:bodyPr rtlCol="0" anchor="ctr"/>
            <a:lstStyle/>
            <a:p>
              <a:endParaRPr lang="de-DE" dirty="0">
                <a:latin typeface="Open Sans" panose="020B0606030504020204" pitchFamily="34" charset="0"/>
              </a:endParaRPr>
            </a:p>
          </p:txBody>
        </p:sp>
        <p:sp>
          <p:nvSpPr>
            <p:cNvPr id="73" name="Freihandform: Form 72">
              <a:extLst>
                <a:ext uri="{FF2B5EF4-FFF2-40B4-BE49-F238E27FC236}">
                  <a16:creationId xmlns:a16="http://schemas.microsoft.com/office/drawing/2014/main" id="{D2552FD9-83BE-8F9F-BFEA-DEDFE4B0220B}"/>
                </a:ext>
              </a:extLst>
            </p:cNvPr>
            <p:cNvSpPr/>
            <p:nvPr/>
          </p:nvSpPr>
          <p:spPr>
            <a:xfrm>
              <a:off x="11176314" y="2308245"/>
              <a:ext cx="2381" cy="2381"/>
            </a:xfrm>
            <a:custGeom>
              <a:avLst/>
              <a:gdLst>
                <a:gd name="connsiteX0" fmla="*/ 0 w 2381"/>
                <a:gd name="connsiteY0" fmla="*/ 2381 h 2381"/>
                <a:gd name="connsiteX1" fmla="*/ 2381 w 2381"/>
                <a:gd name="connsiteY1" fmla="*/ 0 h 2381"/>
              </a:gdLst>
              <a:ahLst/>
              <a:cxnLst>
                <a:cxn ang="0">
                  <a:pos x="connsiteX0" y="connsiteY0"/>
                </a:cxn>
                <a:cxn ang="0">
                  <a:pos x="connsiteX1" y="connsiteY1"/>
                </a:cxn>
              </a:cxnLst>
              <a:rect l="l" t="t" r="r" b="b"/>
              <a:pathLst>
                <a:path w="2381" h="2381">
                  <a:moveTo>
                    <a:pt x="0" y="2381"/>
                  </a:moveTo>
                  <a:cubicBezTo>
                    <a:pt x="0" y="1066"/>
                    <a:pt x="1066" y="0"/>
                    <a:pt x="2381" y="0"/>
                  </a:cubicBezTo>
                </a:path>
              </a:pathLst>
            </a:custGeom>
            <a:noFill/>
            <a:ln w="6350" cap="rnd">
              <a:solidFill>
                <a:schemeClr val="bg1"/>
              </a:solidFill>
              <a:prstDash val="solid"/>
              <a:round/>
            </a:ln>
          </p:spPr>
          <p:txBody>
            <a:bodyPr rtlCol="0" anchor="ctr"/>
            <a:lstStyle/>
            <a:p>
              <a:endParaRPr lang="de-DE" dirty="0">
                <a:latin typeface="Open Sans" panose="020B0606030504020204" pitchFamily="34" charset="0"/>
              </a:endParaRPr>
            </a:p>
          </p:txBody>
        </p:sp>
        <p:sp>
          <p:nvSpPr>
            <p:cNvPr id="74" name="Freihandform: Form 73">
              <a:extLst>
                <a:ext uri="{FF2B5EF4-FFF2-40B4-BE49-F238E27FC236}">
                  <a16:creationId xmlns:a16="http://schemas.microsoft.com/office/drawing/2014/main" id="{D8C0E547-A22F-951E-235C-601B37443222}"/>
                </a:ext>
              </a:extLst>
            </p:cNvPr>
            <p:cNvSpPr/>
            <p:nvPr/>
          </p:nvSpPr>
          <p:spPr>
            <a:xfrm>
              <a:off x="11176314" y="2310626"/>
              <a:ext cx="2381" cy="2381"/>
            </a:xfrm>
            <a:custGeom>
              <a:avLst/>
              <a:gdLst>
                <a:gd name="connsiteX0" fmla="*/ 2381 w 2381"/>
                <a:gd name="connsiteY0" fmla="*/ 2381 h 2381"/>
                <a:gd name="connsiteX1" fmla="*/ 0 w 2381"/>
                <a:gd name="connsiteY1" fmla="*/ 0 h 2381"/>
              </a:gdLst>
              <a:ahLst/>
              <a:cxnLst>
                <a:cxn ang="0">
                  <a:pos x="connsiteX0" y="connsiteY0"/>
                </a:cxn>
                <a:cxn ang="0">
                  <a:pos x="connsiteX1" y="connsiteY1"/>
                </a:cxn>
              </a:cxnLst>
              <a:rect l="l" t="t" r="r" b="b"/>
              <a:pathLst>
                <a:path w="2381" h="2381">
                  <a:moveTo>
                    <a:pt x="2381" y="2381"/>
                  </a:moveTo>
                  <a:cubicBezTo>
                    <a:pt x="1066" y="2381"/>
                    <a:pt x="0" y="1315"/>
                    <a:pt x="0" y="0"/>
                  </a:cubicBezTo>
                </a:path>
              </a:pathLst>
            </a:custGeom>
            <a:noFill/>
            <a:ln w="6350" cap="rnd">
              <a:solidFill>
                <a:schemeClr val="bg1"/>
              </a:solidFill>
              <a:prstDash val="solid"/>
              <a:round/>
            </a:ln>
          </p:spPr>
          <p:txBody>
            <a:bodyPr rtlCol="0" anchor="ctr"/>
            <a:lstStyle/>
            <a:p>
              <a:endParaRPr lang="de-DE" dirty="0">
                <a:latin typeface="Open Sans" panose="020B0606030504020204" pitchFamily="34" charset="0"/>
              </a:endParaRPr>
            </a:p>
          </p:txBody>
        </p:sp>
        <p:sp>
          <p:nvSpPr>
            <p:cNvPr id="75" name="Freihandform: Form 74">
              <a:extLst>
                <a:ext uri="{FF2B5EF4-FFF2-40B4-BE49-F238E27FC236}">
                  <a16:creationId xmlns:a16="http://schemas.microsoft.com/office/drawing/2014/main" id="{4AB85082-70C5-24D0-15C5-588F298D3FF8}"/>
                </a:ext>
              </a:extLst>
            </p:cNvPr>
            <p:cNvSpPr/>
            <p:nvPr/>
          </p:nvSpPr>
          <p:spPr>
            <a:xfrm>
              <a:off x="11178695" y="2310626"/>
              <a:ext cx="2381" cy="2381"/>
            </a:xfrm>
            <a:custGeom>
              <a:avLst/>
              <a:gdLst>
                <a:gd name="connsiteX0" fmla="*/ 2381 w 2381"/>
                <a:gd name="connsiteY0" fmla="*/ 0 h 2381"/>
                <a:gd name="connsiteX1" fmla="*/ 0 w 2381"/>
                <a:gd name="connsiteY1" fmla="*/ 2381 h 2381"/>
              </a:gdLst>
              <a:ahLst/>
              <a:cxnLst>
                <a:cxn ang="0">
                  <a:pos x="connsiteX0" y="connsiteY0"/>
                </a:cxn>
                <a:cxn ang="0">
                  <a:pos x="connsiteX1" y="connsiteY1"/>
                </a:cxn>
              </a:cxnLst>
              <a:rect l="l" t="t" r="r" b="b"/>
              <a:pathLst>
                <a:path w="2381" h="2381">
                  <a:moveTo>
                    <a:pt x="2381" y="0"/>
                  </a:moveTo>
                  <a:cubicBezTo>
                    <a:pt x="2381" y="1315"/>
                    <a:pt x="1315" y="2381"/>
                    <a:pt x="0" y="2381"/>
                  </a:cubicBezTo>
                </a:path>
              </a:pathLst>
            </a:custGeom>
            <a:noFill/>
            <a:ln w="6350" cap="rnd">
              <a:solidFill>
                <a:schemeClr val="bg1"/>
              </a:solidFill>
              <a:prstDash val="solid"/>
              <a:round/>
            </a:ln>
          </p:spPr>
          <p:txBody>
            <a:bodyPr rtlCol="0" anchor="ctr"/>
            <a:lstStyle/>
            <a:p>
              <a:endParaRPr lang="de-DE" dirty="0">
                <a:latin typeface="Open Sans" panose="020B0606030504020204" pitchFamily="34" charset="0"/>
              </a:endParaRPr>
            </a:p>
          </p:txBody>
        </p:sp>
        <p:sp>
          <p:nvSpPr>
            <p:cNvPr id="76" name="Freihandform: Form 75">
              <a:extLst>
                <a:ext uri="{FF2B5EF4-FFF2-40B4-BE49-F238E27FC236}">
                  <a16:creationId xmlns:a16="http://schemas.microsoft.com/office/drawing/2014/main" id="{23F478DB-7B60-2B71-9615-AD186959D29D}"/>
                </a:ext>
              </a:extLst>
            </p:cNvPr>
            <p:cNvSpPr/>
            <p:nvPr/>
          </p:nvSpPr>
          <p:spPr>
            <a:xfrm>
              <a:off x="11197745" y="2293957"/>
              <a:ext cx="2381" cy="2381"/>
            </a:xfrm>
            <a:custGeom>
              <a:avLst/>
              <a:gdLst>
                <a:gd name="connsiteX0" fmla="*/ 0 w 2381"/>
                <a:gd name="connsiteY0" fmla="*/ 0 h 2381"/>
                <a:gd name="connsiteX1" fmla="*/ 2381 w 2381"/>
                <a:gd name="connsiteY1" fmla="*/ 2381 h 2381"/>
              </a:gdLst>
              <a:ahLst/>
              <a:cxnLst>
                <a:cxn ang="0">
                  <a:pos x="connsiteX0" y="connsiteY0"/>
                </a:cxn>
                <a:cxn ang="0">
                  <a:pos x="connsiteX1" y="connsiteY1"/>
                </a:cxn>
              </a:cxnLst>
              <a:rect l="l" t="t" r="r" b="b"/>
              <a:pathLst>
                <a:path w="2381" h="2381">
                  <a:moveTo>
                    <a:pt x="0" y="0"/>
                  </a:moveTo>
                  <a:cubicBezTo>
                    <a:pt x="1315" y="0"/>
                    <a:pt x="2381" y="1066"/>
                    <a:pt x="2381" y="2381"/>
                  </a:cubicBezTo>
                </a:path>
              </a:pathLst>
            </a:custGeom>
            <a:noFill/>
            <a:ln w="6350" cap="rnd">
              <a:solidFill>
                <a:schemeClr val="bg1"/>
              </a:solidFill>
              <a:prstDash val="solid"/>
              <a:round/>
            </a:ln>
          </p:spPr>
          <p:txBody>
            <a:bodyPr rtlCol="0" anchor="ctr"/>
            <a:lstStyle/>
            <a:p>
              <a:endParaRPr lang="de-DE" dirty="0">
                <a:latin typeface="Open Sans" panose="020B0606030504020204" pitchFamily="34" charset="0"/>
              </a:endParaRPr>
            </a:p>
          </p:txBody>
        </p:sp>
        <p:sp>
          <p:nvSpPr>
            <p:cNvPr id="77" name="Freihandform: Form 76">
              <a:extLst>
                <a:ext uri="{FF2B5EF4-FFF2-40B4-BE49-F238E27FC236}">
                  <a16:creationId xmlns:a16="http://schemas.microsoft.com/office/drawing/2014/main" id="{2F7A6BD9-5AA7-EAEB-99B2-325852C91AE7}"/>
                </a:ext>
              </a:extLst>
            </p:cNvPr>
            <p:cNvSpPr/>
            <p:nvPr/>
          </p:nvSpPr>
          <p:spPr>
            <a:xfrm>
              <a:off x="11195364" y="2293957"/>
              <a:ext cx="2381" cy="2381"/>
            </a:xfrm>
            <a:custGeom>
              <a:avLst/>
              <a:gdLst>
                <a:gd name="connsiteX0" fmla="*/ 0 w 2381"/>
                <a:gd name="connsiteY0" fmla="*/ 2381 h 2381"/>
                <a:gd name="connsiteX1" fmla="*/ 2381 w 2381"/>
                <a:gd name="connsiteY1" fmla="*/ 0 h 2381"/>
              </a:gdLst>
              <a:ahLst/>
              <a:cxnLst>
                <a:cxn ang="0">
                  <a:pos x="connsiteX0" y="connsiteY0"/>
                </a:cxn>
                <a:cxn ang="0">
                  <a:pos x="connsiteX1" y="connsiteY1"/>
                </a:cxn>
              </a:cxnLst>
              <a:rect l="l" t="t" r="r" b="b"/>
              <a:pathLst>
                <a:path w="2381" h="2381">
                  <a:moveTo>
                    <a:pt x="0" y="2381"/>
                  </a:moveTo>
                  <a:cubicBezTo>
                    <a:pt x="0" y="1066"/>
                    <a:pt x="1066" y="0"/>
                    <a:pt x="2381" y="0"/>
                  </a:cubicBezTo>
                </a:path>
              </a:pathLst>
            </a:custGeom>
            <a:noFill/>
            <a:ln w="6350" cap="rnd">
              <a:solidFill>
                <a:schemeClr val="bg1"/>
              </a:solidFill>
              <a:prstDash val="solid"/>
              <a:round/>
            </a:ln>
          </p:spPr>
          <p:txBody>
            <a:bodyPr rtlCol="0" anchor="ctr"/>
            <a:lstStyle/>
            <a:p>
              <a:endParaRPr lang="de-DE" dirty="0">
                <a:latin typeface="Open Sans" panose="020B0606030504020204" pitchFamily="34" charset="0"/>
              </a:endParaRPr>
            </a:p>
          </p:txBody>
        </p:sp>
        <p:sp>
          <p:nvSpPr>
            <p:cNvPr id="78" name="Freihandform: Form 77">
              <a:extLst>
                <a:ext uri="{FF2B5EF4-FFF2-40B4-BE49-F238E27FC236}">
                  <a16:creationId xmlns:a16="http://schemas.microsoft.com/office/drawing/2014/main" id="{99F3477B-754D-EA83-E965-19EB14E9B7A9}"/>
                </a:ext>
              </a:extLst>
            </p:cNvPr>
            <p:cNvSpPr/>
            <p:nvPr/>
          </p:nvSpPr>
          <p:spPr>
            <a:xfrm>
              <a:off x="11195364" y="2296338"/>
              <a:ext cx="2381" cy="2381"/>
            </a:xfrm>
            <a:custGeom>
              <a:avLst/>
              <a:gdLst>
                <a:gd name="connsiteX0" fmla="*/ 2381 w 2381"/>
                <a:gd name="connsiteY0" fmla="*/ 2381 h 2381"/>
                <a:gd name="connsiteX1" fmla="*/ 0 w 2381"/>
                <a:gd name="connsiteY1" fmla="*/ 0 h 2381"/>
              </a:gdLst>
              <a:ahLst/>
              <a:cxnLst>
                <a:cxn ang="0">
                  <a:pos x="connsiteX0" y="connsiteY0"/>
                </a:cxn>
                <a:cxn ang="0">
                  <a:pos x="connsiteX1" y="connsiteY1"/>
                </a:cxn>
              </a:cxnLst>
              <a:rect l="l" t="t" r="r" b="b"/>
              <a:pathLst>
                <a:path w="2381" h="2381">
                  <a:moveTo>
                    <a:pt x="2381" y="2381"/>
                  </a:moveTo>
                  <a:cubicBezTo>
                    <a:pt x="1066" y="2381"/>
                    <a:pt x="0" y="1315"/>
                    <a:pt x="0" y="0"/>
                  </a:cubicBezTo>
                </a:path>
              </a:pathLst>
            </a:custGeom>
            <a:noFill/>
            <a:ln w="6350" cap="rnd">
              <a:solidFill>
                <a:schemeClr val="bg1"/>
              </a:solidFill>
              <a:prstDash val="solid"/>
              <a:round/>
            </a:ln>
          </p:spPr>
          <p:txBody>
            <a:bodyPr rtlCol="0" anchor="ctr"/>
            <a:lstStyle/>
            <a:p>
              <a:endParaRPr lang="de-DE" dirty="0">
                <a:latin typeface="Open Sans" panose="020B0606030504020204" pitchFamily="34" charset="0"/>
              </a:endParaRPr>
            </a:p>
          </p:txBody>
        </p:sp>
        <p:sp>
          <p:nvSpPr>
            <p:cNvPr id="79" name="Freihandform: Form 78">
              <a:extLst>
                <a:ext uri="{FF2B5EF4-FFF2-40B4-BE49-F238E27FC236}">
                  <a16:creationId xmlns:a16="http://schemas.microsoft.com/office/drawing/2014/main" id="{0ED931F0-FD0E-8A9C-8263-32C98885BD42}"/>
                </a:ext>
              </a:extLst>
            </p:cNvPr>
            <p:cNvSpPr/>
            <p:nvPr/>
          </p:nvSpPr>
          <p:spPr>
            <a:xfrm>
              <a:off x="11197745" y="2296338"/>
              <a:ext cx="2381" cy="2381"/>
            </a:xfrm>
            <a:custGeom>
              <a:avLst/>
              <a:gdLst>
                <a:gd name="connsiteX0" fmla="*/ 2381 w 2381"/>
                <a:gd name="connsiteY0" fmla="*/ 0 h 2381"/>
                <a:gd name="connsiteX1" fmla="*/ 0 w 2381"/>
                <a:gd name="connsiteY1" fmla="*/ 2381 h 2381"/>
              </a:gdLst>
              <a:ahLst/>
              <a:cxnLst>
                <a:cxn ang="0">
                  <a:pos x="connsiteX0" y="connsiteY0"/>
                </a:cxn>
                <a:cxn ang="0">
                  <a:pos x="connsiteX1" y="connsiteY1"/>
                </a:cxn>
              </a:cxnLst>
              <a:rect l="l" t="t" r="r" b="b"/>
              <a:pathLst>
                <a:path w="2381" h="2381">
                  <a:moveTo>
                    <a:pt x="2381" y="0"/>
                  </a:moveTo>
                  <a:cubicBezTo>
                    <a:pt x="2381" y="1315"/>
                    <a:pt x="1315" y="2381"/>
                    <a:pt x="0" y="2381"/>
                  </a:cubicBezTo>
                </a:path>
              </a:pathLst>
            </a:custGeom>
            <a:noFill/>
            <a:ln w="6350" cap="rnd">
              <a:solidFill>
                <a:schemeClr val="bg1"/>
              </a:solidFill>
              <a:prstDash val="solid"/>
              <a:round/>
            </a:ln>
          </p:spPr>
          <p:txBody>
            <a:bodyPr rtlCol="0" anchor="ctr"/>
            <a:lstStyle/>
            <a:p>
              <a:endParaRPr lang="de-DE" dirty="0">
                <a:latin typeface="Open Sans" panose="020B0606030504020204" pitchFamily="34" charset="0"/>
              </a:endParaRPr>
            </a:p>
          </p:txBody>
        </p:sp>
        <p:sp>
          <p:nvSpPr>
            <p:cNvPr id="80" name="Freihandform: Form 79">
              <a:extLst>
                <a:ext uri="{FF2B5EF4-FFF2-40B4-BE49-F238E27FC236}">
                  <a16:creationId xmlns:a16="http://schemas.microsoft.com/office/drawing/2014/main" id="{D2ECE9BA-384A-10A0-F379-A0E1371203D1}"/>
                </a:ext>
              </a:extLst>
            </p:cNvPr>
            <p:cNvSpPr/>
            <p:nvPr/>
          </p:nvSpPr>
          <p:spPr>
            <a:xfrm>
              <a:off x="11197745" y="2322532"/>
              <a:ext cx="2381" cy="2381"/>
            </a:xfrm>
            <a:custGeom>
              <a:avLst/>
              <a:gdLst>
                <a:gd name="connsiteX0" fmla="*/ 0 w 2381"/>
                <a:gd name="connsiteY0" fmla="*/ 0 h 2381"/>
                <a:gd name="connsiteX1" fmla="*/ 2381 w 2381"/>
                <a:gd name="connsiteY1" fmla="*/ 2381 h 2381"/>
              </a:gdLst>
              <a:ahLst/>
              <a:cxnLst>
                <a:cxn ang="0">
                  <a:pos x="connsiteX0" y="connsiteY0"/>
                </a:cxn>
                <a:cxn ang="0">
                  <a:pos x="connsiteX1" y="connsiteY1"/>
                </a:cxn>
              </a:cxnLst>
              <a:rect l="l" t="t" r="r" b="b"/>
              <a:pathLst>
                <a:path w="2381" h="2381">
                  <a:moveTo>
                    <a:pt x="0" y="0"/>
                  </a:moveTo>
                  <a:cubicBezTo>
                    <a:pt x="1315" y="0"/>
                    <a:pt x="2381" y="1066"/>
                    <a:pt x="2381" y="2381"/>
                  </a:cubicBezTo>
                </a:path>
              </a:pathLst>
            </a:custGeom>
            <a:noFill/>
            <a:ln w="6350" cap="rnd">
              <a:solidFill>
                <a:schemeClr val="bg1"/>
              </a:solidFill>
              <a:prstDash val="solid"/>
              <a:round/>
            </a:ln>
          </p:spPr>
          <p:txBody>
            <a:bodyPr rtlCol="0" anchor="ctr"/>
            <a:lstStyle/>
            <a:p>
              <a:endParaRPr lang="de-DE" dirty="0">
                <a:latin typeface="Open Sans" panose="020B0606030504020204" pitchFamily="34" charset="0"/>
              </a:endParaRPr>
            </a:p>
          </p:txBody>
        </p:sp>
        <p:sp>
          <p:nvSpPr>
            <p:cNvPr id="81" name="Freihandform: Form 80">
              <a:extLst>
                <a:ext uri="{FF2B5EF4-FFF2-40B4-BE49-F238E27FC236}">
                  <a16:creationId xmlns:a16="http://schemas.microsoft.com/office/drawing/2014/main" id="{1203E83B-9417-90B7-605F-68962EC65769}"/>
                </a:ext>
              </a:extLst>
            </p:cNvPr>
            <p:cNvSpPr/>
            <p:nvPr/>
          </p:nvSpPr>
          <p:spPr>
            <a:xfrm>
              <a:off x="11195364" y="2322532"/>
              <a:ext cx="2381" cy="2381"/>
            </a:xfrm>
            <a:custGeom>
              <a:avLst/>
              <a:gdLst>
                <a:gd name="connsiteX0" fmla="*/ 0 w 2381"/>
                <a:gd name="connsiteY0" fmla="*/ 2381 h 2381"/>
                <a:gd name="connsiteX1" fmla="*/ 2381 w 2381"/>
                <a:gd name="connsiteY1" fmla="*/ 0 h 2381"/>
              </a:gdLst>
              <a:ahLst/>
              <a:cxnLst>
                <a:cxn ang="0">
                  <a:pos x="connsiteX0" y="connsiteY0"/>
                </a:cxn>
                <a:cxn ang="0">
                  <a:pos x="connsiteX1" y="connsiteY1"/>
                </a:cxn>
              </a:cxnLst>
              <a:rect l="l" t="t" r="r" b="b"/>
              <a:pathLst>
                <a:path w="2381" h="2381">
                  <a:moveTo>
                    <a:pt x="0" y="2381"/>
                  </a:moveTo>
                  <a:cubicBezTo>
                    <a:pt x="0" y="1066"/>
                    <a:pt x="1066" y="0"/>
                    <a:pt x="2381" y="0"/>
                  </a:cubicBezTo>
                </a:path>
              </a:pathLst>
            </a:custGeom>
            <a:noFill/>
            <a:ln w="6350" cap="rnd">
              <a:solidFill>
                <a:schemeClr val="bg1"/>
              </a:solidFill>
              <a:prstDash val="solid"/>
              <a:round/>
            </a:ln>
          </p:spPr>
          <p:txBody>
            <a:bodyPr rtlCol="0" anchor="ctr"/>
            <a:lstStyle/>
            <a:p>
              <a:endParaRPr lang="de-DE" dirty="0">
                <a:latin typeface="Open Sans" panose="020B0606030504020204" pitchFamily="34" charset="0"/>
              </a:endParaRPr>
            </a:p>
          </p:txBody>
        </p:sp>
        <p:sp>
          <p:nvSpPr>
            <p:cNvPr id="82" name="Freihandform: Form 81">
              <a:extLst>
                <a:ext uri="{FF2B5EF4-FFF2-40B4-BE49-F238E27FC236}">
                  <a16:creationId xmlns:a16="http://schemas.microsoft.com/office/drawing/2014/main" id="{679AEFAA-5F5A-2FE7-E671-45A150A1DD3F}"/>
                </a:ext>
              </a:extLst>
            </p:cNvPr>
            <p:cNvSpPr/>
            <p:nvPr/>
          </p:nvSpPr>
          <p:spPr>
            <a:xfrm>
              <a:off x="11195364" y="2324913"/>
              <a:ext cx="2381" cy="2381"/>
            </a:xfrm>
            <a:custGeom>
              <a:avLst/>
              <a:gdLst>
                <a:gd name="connsiteX0" fmla="*/ 2381 w 2381"/>
                <a:gd name="connsiteY0" fmla="*/ 2381 h 2381"/>
                <a:gd name="connsiteX1" fmla="*/ 0 w 2381"/>
                <a:gd name="connsiteY1" fmla="*/ 0 h 2381"/>
              </a:gdLst>
              <a:ahLst/>
              <a:cxnLst>
                <a:cxn ang="0">
                  <a:pos x="connsiteX0" y="connsiteY0"/>
                </a:cxn>
                <a:cxn ang="0">
                  <a:pos x="connsiteX1" y="connsiteY1"/>
                </a:cxn>
              </a:cxnLst>
              <a:rect l="l" t="t" r="r" b="b"/>
              <a:pathLst>
                <a:path w="2381" h="2381">
                  <a:moveTo>
                    <a:pt x="2381" y="2381"/>
                  </a:moveTo>
                  <a:cubicBezTo>
                    <a:pt x="1066" y="2381"/>
                    <a:pt x="0" y="1315"/>
                    <a:pt x="0" y="0"/>
                  </a:cubicBezTo>
                </a:path>
              </a:pathLst>
            </a:custGeom>
            <a:noFill/>
            <a:ln w="6350" cap="rnd">
              <a:solidFill>
                <a:schemeClr val="bg1"/>
              </a:solidFill>
              <a:prstDash val="solid"/>
              <a:round/>
            </a:ln>
          </p:spPr>
          <p:txBody>
            <a:bodyPr rtlCol="0" anchor="ctr"/>
            <a:lstStyle/>
            <a:p>
              <a:endParaRPr lang="de-DE" dirty="0">
                <a:latin typeface="Open Sans" panose="020B0606030504020204" pitchFamily="34" charset="0"/>
              </a:endParaRPr>
            </a:p>
          </p:txBody>
        </p:sp>
        <p:sp>
          <p:nvSpPr>
            <p:cNvPr id="83" name="Freihandform: Form 82">
              <a:extLst>
                <a:ext uri="{FF2B5EF4-FFF2-40B4-BE49-F238E27FC236}">
                  <a16:creationId xmlns:a16="http://schemas.microsoft.com/office/drawing/2014/main" id="{F1DA96B8-3602-F1DA-4328-4EA856CFE6FF}"/>
                </a:ext>
              </a:extLst>
            </p:cNvPr>
            <p:cNvSpPr/>
            <p:nvPr/>
          </p:nvSpPr>
          <p:spPr>
            <a:xfrm>
              <a:off x="11197745" y="2324913"/>
              <a:ext cx="2381" cy="2381"/>
            </a:xfrm>
            <a:custGeom>
              <a:avLst/>
              <a:gdLst>
                <a:gd name="connsiteX0" fmla="*/ 2381 w 2381"/>
                <a:gd name="connsiteY0" fmla="*/ 0 h 2381"/>
                <a:gd name="connsiteX1" fmla="*/ 0 w 2381"/>
                <a:gd name="connsiteY1" fmla="*/ 2381 h 2381"/>
              </a:gdLst>
              <a:ahLst/>
              <a:cxnLst>
                <a:cxn ang="0">
                  <a:pos x="connsiteX0" y="connsiteY0"/>
                </a:cxn>
                <a:cxn ang="0">
                  <a:pos x="connsiteX1" y="connsiteY1"/>
                </a:cxn>
              </a:cxnLst>
              <a:rect l="l" t="t" r="r" b="b"/>
              <a:pathLst>
                <a:path w="2381" h="2381">
                  <a:moveTo>
                    <a:pt x="2381" y="0"/>
                  </a:moveTo>
                  <a:cubicBezTo>
                    <a:pt x="2381" y="1315"/>
                    <a:pt x="1315" y="2381"/>
                    <a:pt x="0" y="2381"/>
                  </a:cubicBezTo>
                </a:path>
              </a:pathLst>
            </a:custGeom>
            <a:noFill/>
            <a:ln w="6350" cap="rnd">
              <a:solidFill>
                <a:schemeClr val="bg1"/>
              </a:solidFill>
              <a:prstDash val="solid"/>
              <a:round/>
            </a:ln>
          </p:spPr>
          <p:txBody>
            <a:bodyPr rtlCol="0" anchor="ctr"/>
            <a:lstStyle/>
            <a:p>
              <a:endParaRPr lang="de-DE" dirty="0">
                <a:latin typeface="Open Sans" panose="020B0606030504020204" pitchFamily="34" charset="0"/>
              </a:endParaRPr>
            </a:p>
          </p:txBody>
        </p:sp>
        <p:sp>
          <p:nvSpPr>
            <p:cNvPr id="84" name="Freihandform: Form 83">
              <a:extLst>
                <a:ext uri="{FF2B5EF4-FFF2-40B4-BE49-F238E27FC236}">
                  <a16:creationId xmlns:a16="http://schemas.microsoft.com/office/drawing/2014/main" id="{4B3DFD67-5FAD-82A8-BB07-53289B4AEBB2}"/>
                </a:ext>
              </a:extLst>
            </p:cNvPr>
            <p:cNvSpPr/>
            <p:nvPr/>
          </p:nvSpPr>
          <p:spPr>
            <a:xfrm>
              <a:off x="11178695" y="2336820"/>
              <a:ext cx="2381" cy="2381"/>
            </a:xfrm>
            <a:custGeom>
              <a:avLst/>
              <a:gdLst>
                <a:gd name="connsiteX0" fmla="*/ 0 w 2381"/>
                <a:gd name="connsiteY0" fmla="*/ 0 h 2381"/>
                <a:gd name="connsiteX1" fmla="*/ 2381 w 2381"/>
                <a:gd name="connsiteY1" fmla="*/ 2381 h 2381"/>
              </a:gdLst>
              <a:ahLst/>
              <a:cxnLst>
                <a:cxn ang="0">
                  <a:pos x="connsiteX0" y="connsiteY0"/>
                </a:cxn>
                <a:cxn ang="0">
                  <a:pos x="connsiteX1" y="connsiteY1"/>
                </a:cxn>
              </a:cxnLst>
              <a:rect l="l" t="t" r="r" b="b"/>
              <a:pathLst>
                <a:path w="2381" h="2381">
                  <a:moveTo>
                    <a:pt x="0" y="0"/>
                  </a:moveTo>
                  <a:cubicBezTo>
                    <a:pt x="1315" y="0"/>
                    <a:pt x="2381" y="1066"/>
                    <a:pt x="2381" y="2381"/>
                  </a:cubicBezTo>
                </a:path>
              </a:pathLst>
            </a:custGeom>
            <a:noFill/>
            <a:ln w="6350" cap="rnd">
              <a:solidFill>
                <a:schemeClr val="bg1"/>
              </a:solidFill>
              <a:prstDash val="solid"/>
              <a:round/>
            </a:ln>
          </p:spPr>
          <p:txBody>
            <a:bodyPr rtlCol="0" anchor="ctr"/>
            <a:lstStyle/>
            <a:p>
              <a:endParaRPr lang="de-DE" dirty="0">
                <a:latin typeface="Open Sans" panose="020B0606030504020204" pitchFamily="34" charset="0"/>
              </a:endParaRPr>
            </a:p>
          </p:txBody>
        </p:sp>
        <p:sp>
          <p:nvSpPr>
            <p:cNvPr id="85" name="Freihandform: Form 84">
              <a:extLst>
                <a:ext uri="{FF2B5EF4-FFF2-40B4-BE49-F238E27FC236}">
                  <a16:creationId xmlns:a16="http://schemas.microsoft.com/office/drawing/2014/main" id="{BC05DCD5-CB3A-F964-430E-96DC7567BB4E}"/>
                </a:ext>
              </a:extLst>
            </p:cNvPr>
            <p:cNvSpPr/>
            <p:nvPr/>
          </p:nvSpPr>
          <p:spPr>
            <a:xfrm>
              <a:off x="11176314" y="2336820"/>
              <a:ext cx="2381" cy="2381"/>
            </a:xfrm>
            <a:custGeom>
              <a:avLst/>
              <a:gdLst>
                <a:gd name="connsiteX0" fmla="*/ 0 w 2381"/>
                <a:gd name="connsiteY0" fmla="*/ 2381 h 2381"/>
                <a:gd name="connsiteX1" fmla="*/ 2381 w 2381"/>
                <a:gd name="connsiteY1" fmla="*/ 0 h 2381"/>
              </a:gdLst>
              <a:ahLst/>
              <a:cxnLst>
                <a:cxn ang="0">
                  <a:pos x="connsiteX0" y="connsiteY0"/>
                </a:cxn>
                <a:cxn ang="0">
                  <a:pos x="connsiteX1" y="connsiteY1"/>
                </a:cxn>
              </a:cxnLst>
              <a:rect l="l" t="t" r="r" b="b"/>
              <a:pathLst>
                <a:path w="2381" h="2381">
                  <a:moveTo>
                    <a:pt x="0" y="2381"/>
                  </a:moveTo>
                  <a:cubicBezTo>
                    <a:pt x="0" y="1066"/>
                    <a:pt x="1066" y="0"/>
                    <a:pt x="2381" y="0"/>
                  </a:cubicBezTo>
                </a:path>
              </a:pathLst>
            </a:custGeom>
            <a:noFill/>
            <a:ln w="6350" cap="rnd">
              <a:solidFill>
                <a:schemeClr val="bg1"/>
              </a:solidFill>
              <a:prstDash val="solid"/>
              <a:round/>
            </a:ln>
          </p:spPr>
          <p:txBody>
            <a:bodyPr rtlCol="0" anchor="ctr"/>
            <a:lstStyle/>
            <a:p>
              <a:endParaRPr lang="de-DE" dirty="0">
                <a:latin typeface="Open Sans" panose="020B0606030504020204" pitchFamily="34" charset="0"/>
              </a:endParaRPr>
            </a:p>
          </p:txBody>
        </p:sp>
        <p:sp>
          <p:nvSpPr>
            <p:cNvPr id="86" name="Freihandform: Form 85">
              <a:extLst>
                <a:ext uri="{FF2B5EF4-FFF2-40B4-BE49-F238E27FC236}">
                  <a16:creationId xmlns:a16="http://schemas.microsoft.com/office/drawing/2014/main" id="{722E5670-1307-4DC7-CB2B-D696E5A8E322}"/>
                </a:ext>
              </a:extLst>
            </p:cNvPr>
            <p:cNvSpPr/>
            <p:nvPr/>
          </p:nvSpPr>
          <p:spPr>
            <a:xfrm>
              <a:off x="11176314" y="2339201"/>
              <a:ext cx="2381" cy="2381"/>
            </a:xfrm>
            <a:custGeom>
              <a:avLst/>
              <a:gdLst>
                <a:gd name="connsiteX0" fmla="*/ 2381 w 2381"/>
                <a:gd name="connsiteY0" fmla="*/ 2381 h 2381"/>
                <a:gd name="connsiteX1" fmla="*/ 0 w 2381"/>
                <a:gd name="connsiteY1" fmla="*/ 0 h 2381"/>
              </a:gdLst>
              <a:ahLst/>
              <a:cxnLst>
                <a:cxn ang="0">
                  <a:pos x="connsiteX0" y="connsiteY0"/>
                </a:cxn>
                <a:cxn ang="0">
                  <a:pos x="connsiteX1" y="connsiteY1"/>
                </a:cxn>
              </a:cxnLst>
              <a:rect l="l" t="t" r="r" b="b"/>
              <a:pathLst>
                <a:path w="2381" h="2381">
                  <a:moveTo>
                    <a:pt x="2381" y="2381"/>
                  </a:moveTo>
                  <a:cubicBezTo>
                    <a:pt x="1066" y="2381"/>
                    <a:pt x="0" y="1315"/>
                    <a:pt x="0" y="0"/>
                  </a:cubicBezTo>
                </a:path>
              </a:pathLst>
            </a:custGeom>
            <a:noFill/>
            <a:ln w="6350" cap="rnd">
              <a:solidFill>
                <a:schemeClr val="bg1"/>
              </a:solidFill>
              <a:prstDash val="solid"/>
              <a:round/>
            </a:ln>
          </p:spPr>
          <p:txBody>
            <a:bodyPr rtlCol="0" anchor="ctr"/>
            <a:lstStyle/>
            <a:p>
              <a:endParaRPr lang="de-DE" dirty="0">
                <a:latin typeface="Open Sans" panose="020B0606030504020204" pitchFamily="34" charset="0"/>
              </a:endParaRPr>
            </a:p>
          </p:txBody>
        </p:sp>
        <p:sp>
          <p:nvSpPr>
            <p:cNvPr id="87" name="Freihandform: Form 86">
              <a:extLst>
                <a:ext uri="{FF2B5EF4-FFF2-40B4-BE49-F238E27FC236}">
                  <a16:creationId xmlns:a16="http://schemas.microsoft.com/office/drawing/2014/main" id="{45485AD0-6632-3A91-2879-E3032534CD7A}"/>
                </a:ext>
              </a:extLst>
            </p:cNvPr>
            <p:cNvSpPr/>
            <p:nvPr/>
          </p:nvSpPr>
          <p:spPr>
            <a:xfrm>
              <a:off x="11178695" y="2339201"/>
              <a:ext cx="2381" cy="2381"/>
            </a:xfrm>
            <a:custGeom>
              <a:avLst/>
              <a:gdLst>
                <a:gd name="connsiteX0" fmla="*/ 2381 w 2381"/>
                <a:gd name="connsiteY0" fmla="*/ 0 h 2381"/>
                <a:gd name="connsiteX1" fmla="*/ 0 w 2381"/>
                <a:gd name="connsiteY1" fmla="*/ 2381 h 2381"/>
              </a:gdLst>
              <a:ahLst/>
              <a:cxnLst>
                <a:cxn ang="0">
                  <a:pos x="connsiteX0" y="connsiteY0"/>
                </a:cxn>
                <a:cxn ang="0">
                  <a:pos x="connsiteX1" y="connsiteY1"/>
                </a:cxn>
              </a:cxnLst>
              <a:rect l="l" t="t" r="r" b="b"/>
              <a:pathLst>
                <a:path w="2381" h="2381">
                  <a:moveTo>
                    <a:pt x="2381" y="0"/>
                  </a:moveTo>
                  <a:cubicBezTo>
                    <a:pt x="2381" y="1315"/>
                    <a:pt x="1315" y="2381"/>
                    <a:pt x="0" y="2381"/>
                  </a:cubicBezTo>
                </a:path>
              </a:pathLst>
            </a:custGeom>
            <a:noFill/>
            <a:ln w="6350" cap="rnd">
              <a:solidFill>
                <a:schemeClr val="bg1"/>
              </a:solidFill>
              <a:prstDash val="solid"/>
              <a:round/>
            </a:ln>
          </p:spPr>
          <p:txBody>
            <a:bodyPr rtlCol="0" anchor="ctr"/>
            <a:lstStyle/>
            <a:p>
              <a:endParaRPr lang="de-DE" dirty="0">
                <a:latin typeface="Open Sans" panose="020B0606030504020204" pitchFamily="34" charset="0"/>
              </a:endParaRPr>
            </a:p>
          </p:txBody>
        </p:sp>
        <p:sp>
          <p:nvSpPr>
            <p:cNvPr id="88" name="Freihandform: Form 87">
              <a:extLst>
                <a:ext uri="{FF2B5EF4-FFF2-40B4-BE49-F238E27FC236}">
                  <a16:creationId xmlns:a16="http://schemas.microsoft.com/office/drawing/2014/main" id="{4251E4D7-A409-5FBC-2150-16B7F1C37145}"/>
                </a:ext>
              </a:extLst>
            </p:cNvPr>
            <p:cNvSpPr/>
            <p:nvPr/>
          </p:nvSpPr>
          <p:spPr>
            <a:xfrm>
              <a:off x="11216795" y="2308245"/>
              <a:ext cx="2381" cy="2381"/>
            </a:xfrm>
            <a:custGeom>
              <a:avLst/>
              <a:gdLst>
                <a:gd name="connsiteX0" fmla="*/ 0 w 2381"/>
                <a:gd name="connsiteY0" fmla="*/ 0 h 2381"/>
                <a:gd name="connsiteX1" fmla="*/ 2381 w 2381"/>
                <a:gd name="connsiteY1" fmla="*/ 2381 h 2381"/>
              </a:gdLst>
              <a:ahLst/>
              <a:cxnLst>
                <a:cxn ang="0">
                  <a:pos x="connsiteX0" y="connsiteY0"/>
                </a:cxn>
                <a:cxn ang="0">
                  <a:pos x="connsiteX1" y="connsiteY1"/>
                </a:cxn>
              </a:cxnLst>
              <a:rect l="l" t="t" r="r" b="b"/>
              <a:pathLst>
                <a:path w="2381" h="2381">
                  <a:moveTo>
                    <a:pt x="0" y="0"/>
                  </a:moveTo>
                  <a:cubicBezTo>
                    <a:pt x="1315" y="0"/>
                    <a:pt x="2381" y="1066"/>
                    <a:pt x="2381" y="2381"/>
                  </a:cubicBezTo>
                </a:path>
              </a:pathLst>
            </a:custGeom>
            <a:noFill/>
            <a:ln w="6350" cap="rnd">
              <a:solidFill>
                <a:schemeClr val="bg1"/>
              </a:solidFill>
              <a:prstDash val="solid"/>
              <a:round/>
            </a:ln>
          </p:spPr>
          <p:txBody>
            <a:bodyPr rtlCol="0" anchor="ctr"/>
            <a:lstStyle/>
            <a:p>
              <a:endParaRPr lang="de-DE" dirty="0">
                <a:latin typeface="Open Sans" panose="020B0606030504020204" pitchFamily="34" charset="0"/>
              </a:endParaRPr>
            </a:p>
          </p:txBody>
        </p:sp>
        <p:sp>
          <p:nvSpPr>
            <p:cNvPr id="89" name="Freihandform: Form 88">
              <a:extLst>
                <a:ext uri="{FF2B5EF4-FFF2-40B4-BE49-F238E27FC236}">
                  <a16:creationId xmlns:a16="http://schemas.microsoft.com/office/drawing/2014/main" id="{4F6F2DFD-D2A7-EAA8-75DA-C556266443F5}"/>
                </a:ext>
              </a:extLst>
            </p:cNvPr>
            <p:cNvSpPr/>
            <p:nvPr/>
          </p:nvSpPr>
          <p:spPr>
            <a:xfrm>
              <a:off x="11214414" y="2308245"/>
              <a:ext cx="2381" cy="2381"/>
            </a:xfrm>
            <a:custGeom>
              <a:avLst/>
              <a:gdLst>
                <a:gd name="connsiteX0" fmla="*/ 0 w 2381"/>
                <a:gd name="connsiteY0" fmla="*/ 2381 h 2381"/>
                <a:gd name="connsiteX1" fmla="*/ 2381 w 2381"/>
                <a:gd name="connsiteY1" fmla="*/ 0 h 2381"/>
              </a:gdLst>
              <a:ahLst/>
              <a:cxnLst>
                <a:cxn ang="0">
                  <a:pos x="connsiteX0" y="connsiteY0"/>
                </a:cxn>
                <a:cxn ang="0">
                  <a:pos x="connsiteX1" y="connsiteY1"/>
                </a:cxn>
              </a:cxnLst>
              <a:rect l="l" t="t" r="r" b="b"/>
              <a:pathLst>
                <a:path w="2381" h="2381">
                  <a:moveTo>
                    <a:pt x="0" y="2381"/>
                  </a:moveTo>
                  <a:cubicBezTo>
                    <a:pt x="0" y="1066"/>
                    <a:pt x="1066" y="0"/>
                    <a:pt x="2381" y="0"/>
                  </a:cubicBezTo>
                </a:path>
              </a:pathLst>
            </a:custGeom>
            <a:noFill/>
            <a:ln w="6350" cap="rnd">
              <a:solidFill>
                <a:schemeClr val="bg1"/>
              </a:solidFill>
              <a:prstDash val="solid"/>
              <a:round/>
            </a:ln>
          </p:spPr>
          <p:txBody>
            <a:bodyPr rtlCol="0" anchor="ctr"/>
            <a:lstStyle/>
            <a:p>
              <a:endParaRPr lang="de-DE" dirty="0">
                <a:latin typeface="Open Sans" panose="020B0606030504020204" pitchFamily="34" charset="0"/>
              </a:endParaRPr>
            </a:p>
          </p:txBody>
        </p:sp>
        <p:sp>
          <p:nvSpPr>
            <p:cNvPr id="90" name="Freihandform: Form 89">
              <a:extLst>
                <a:ext uri="{FF2B5EF4-FFF2-40B4-BE49-F238E27FC236}">
                  <a16:creationId xmlns:a16="http://schemas.microsoft.com/office/drawing/2014/main" id="{B36D106D-C924-9F17-D9F3-2A90BBE8EE24}"/>
                </a:ext>
              </a:extLst>
            </p:cNvPr>
            <p:cNvSpPr/>
            <p:nvPr/>
          </p:nvSpPr>
          <p:spPr>
            <a:xfrm>
              <a:off x="11214414" y="2310626"/>
              <a:ext cx="2381" cy="2381"/>
            </a:xfrm>
            <a:custGeom>
              <a:avLst/>
              <a:gdLst>
                <a:gd name="connsiteX0" fmla="*/ 2381 w 2381"/>
                <a:gd name="connsiteY0" fmla="*/ 2381 h 2381"/>
                <a:gd name="connsiteX1" fmla="*/ 0 w 2381"/>
                <a:gd name="connsiteY1" fmla="*/ 0 h 2381"/>
              </a:gdLst>
              <a:ahLst/>
              <a:cxnLst>
                <a:cxn ang="0">
                  <a:pos x="connsiteX0" y="connsiteY0"/>
                </a:cxn>
                <a:cxn ang="0">
                  <a:pos x="connsiteX1" y="connsiteY1"/>
                </a:cxn>
              </a:cxnLst>
              <a:rect l="l" t="t" r="r" b="b"/>
              <a:pathLst>
                <a:path w="2381" h="2381">
                  <a:moveTo>
                    <a:pt x="2381" y="2381"/>
                  </a:moveTo>
                  <a:cubicBezTo>
                    <a:pt x="1066" y="2381"/>
                    <a:pt x="0" y="1315"/>
                    <a:pt x="0" y="0"/>
                  </a:cubicBezTo>
                </a:path>
              </a:pathLst>
            </a:custGeom>
            <a:noFill/>
            <a:ln w="6350" cap="rnd">
              <a:solidFill>
                <a:schemeClr val="bg1"/>
              </a:solidFill>
              <a:prstDash val="solid"/>
              <a:round/>
            </a:ln>
          </p:spPr>
          <p:txBody>
            <a:bodyPr rtlCol="0" anchor="ctr"/>
            <a:lstStyle/>
            <a:p>
              <a:endParaRPr lang="de-DE" dirty="0">
                <a:latin typeface="Open Sans" panose="020B0606030504020204" pitchFamily="34" charset="0"/>
              </a:endParaRPr>
            </a:p>
          </p:txBody>
        </p:sp>
        <p:sp>
          <p:nvSpPr>
            <p:cNvPr id="91" name="Freihandform: Form 90">
              <a:extLst>
                <a:ext uri="{FF2B5EF4-FFF2-40B4-BE49-F238E27FC236}">
                  <a16:creationId xmlns:a16="http://schemas.microsoft.com/office/drawing/2014/main" id="{EB4EAB03-57EE-FF07-2F24-9A0E4EEB6B8C}"/>
                </a:ext>
              </a:extLst>
            </p:cNvPr>
            <p:cNvSpPr/>
            <p:nvPr/>
          </p:nvSpPr>
          <p:spPr>
            <a:xfrm>
              <a:off x="11216795" y="2310626"/>
              <a:ext cx="2381" cy="2381"/>
            </a:xfrm>
            <a:custGeom>
              <a:avLst/>
              <a:gdLst>
                <a:gd name="connsiteX0" fmla="*/ 2381 w 2381"/>
                <a:gd name="connsiteY0" fmla="*/ 0 h 2381"/>
                <a:gd name="connsiteX1" fmla="*/ 0 w 2381"/>
                <a:gd name="connsiteY1" fmla="*/ 2381 h 2381"/>
              </a:gdLst>
              <a:ahLst/>
              <a:cxnLst>
                <a:cxn ang="0">
                  <a:pos x="connsiteX0" y="connsiteY0"/>
                </a:cxn>
                <a:cxn ang="0">
                  <a:pos x="connsiteX1" y="connsiteY1"/>
                </a:cxn>
              </a:cxnLst>
              <a:rect l="l" t="t" r="r" b="b"/>
              <a:pathLst>
                <a:path w="2381" h="2381">
                  <a:moveTo>
                    <a:pt x="2381" y="0"/>
                  </a:moveTo>
                  <a:cubicBezTo>
                    <a:pt x="2381" y="1315"/>
                    <a:pt x="1315" y="2381"/>
                    <a:pt x="0" y="2381"/>
                  </a:cubicBezTo>
                </a:path>
              </a:pathLst>
            </a:custGeom>
            <a:noFill/>
            <a:ln w="6350" cap="rnd">
              <a:solidFill>
                <a:schemeClr val="bg1"/>
              </a:solidFill>
              <a:prstDash val="solid"/>
              <a:round/>
            </a:ln>
          </p:spPr>
          <p:txBody>
            <a:bodyPr rtlCol="0" anchor="ctr"/>
            <a:lstStyle/>
            <a:p>
              <a:endParaRPr lang="de-DE" dirty="0">
                <a:latin typeface="Open Sans" panose="020B0606030504020204" pitchFamily="34" charset="0"/>
              </a:endParaRPr>
            </a:p>
          </p:txBody>
        </p:sp>
        <p:sp>
          <p:nvSpPr>
            <p:cNvPr id="92" name="Freihandform: Form 91">
              <a:extLst>
                <a:ext uri="{FF2B5EF4-FFF2-40B4-BE49-F238E27FC236}">
                  <a16:creationId xmlns:a16="http://schemas.microsoft.com/office/drawing/2014/main" id="{DB1463C5-0FFA-151A-55ED-3231FF74FA9D}"/>
                </a:ext>
              </a:extLst>
            </p:cNvPr>
            <p:cNvSpPr/>
            <p:nvPr/>
          </p:nvSpPr>
          <p:spPr>
            <a:xfrm>
              <a:off x="11235845" y="2293957"/>
              <a:ext cx="2381" cy="2381"/>
            </a:xfrm>
            <a:custGeom>
              <a:avLst/>
              <a:gdLst>
                <a:gd name="connsiteX0" fmla="*/ 0 w 2381"/>
                <a:gd name="connsiteY0" fmla="*/ 0 h 2381"/>
                <a:gd name="connsiteX1" fmla="*/ 2381 w 2381"/>
                <a:gd name="connsiteY1" fmla="*/ 2381 h 2381"/>
              </a:gdLst>
              <a:ahLst/>
              <a:cxnLst>
                <a:cxn ang="0">
                  <a:pos x="connsiteX0" y="connsiteY0"/>
                </a:cxn>
                <a:cxn ang="0">
                  <a:pos x="connsiteX1" y="connsiteY1"/>
                </a:cxn>
              </a:cxnLst>
              <a:rect l="l" t="t" r="r" b="b"/>
              <a:pathLst>
                <a:path w="2381" h="2381">
                  <a:moveTo>
                    <a:pt x="0" y="0"/>
                  </a:moveTo>
                  <a:cubicBezTo>
                    <a:pt x="1315" y="0"/>
                    <a:pt x="2381" y="1066"/>
                    <a:pt x="2381" y="2381"/>
                  </a:cubicBezTo>
                </a:path>
              </a:pathLst>
            </a:custGeom>
            <a:noFill/>
            <a:ln w="6350" cap="rnd">
              <a:solidFill>
                <a:schemeClr val="bg1"/>
              </a:solidFill>
              <a:prstDash val="solid"/>
              <a:round/>
            </a:ln>
          </p:spPr>
          <p:txBody>
            <a:bodyPr rtlCol="0" anchor="ctr"/>
            <a:lstStyle/>
            <a:p>
              <a:endParaRPr lang="de-DE" dirty="0">
                <a:latin typeface="Open Sans" panose="020B0606030504020204" pitchFamily="34" charset="0"/>
              </a:endParaRPr>
            </a:p>
          </p:txBody>
        </p:sp>
        <p:sp>
          <p:nvSpPr>
            <p:cNvPr id="93" name="Freihandform: Form 92">
              <a:extLst>
                <a:ext uri="{FF2B5EF4-FFF2-40B4-BE49-F238E27FC236}">
                  <a16:creationId xmlns:a16="http://schemas.microsoft.com/office/drawing/2014/main" id="{4A28C4B2-E7F4-540B-37CB-7BD501686185}"/>
                </a:ext>
              </a:extLst>
            </p:cNvPr>
            <p:cNvSpPr/>
            <p:nvPr/>
          </p:nvSpPr>
          <p:spPr>
            <a:xfrm>
              <a:off x="11233464" y="2293957"/>
              <a:ext cx="2381" cy="2381"/>
            </a:xfrm>
            <a:custGeom>
              <a:avLst/>
              <a:gdLst>
                <a:gd name="connsiteX0" fmla="*/ 0 w 2381"/>
                <a:gd name="connsiteY0" fmla="*/ 2381 h 2381"/>
                <a:gd name="connsiteX1" fmla="*/ 2381 w 2381"/>
                <a:gd name="connsiteY1" fmla="*/ 0 h 2381"/>
              </a:gdLst>
              <a:ahLst/>
              <a:cxnLst>
                <a:cxn ang="0">
                  <a:pos x="connsiteX0" y="connsiteY0"/>
                </a:cxn>
                <a:cxn ang="0">
                  <a:pos x="connsiteX1" y="connsiteY1"/>
                </a:cxn>
              </a:cxnLst>
              <a:rect l="l" t="t" r="r" b="b"/>
              <a:pathLst>
                <a:path w="2381" h="2381">
                  <a:moveTo>
                    <a:pt x="0" y="2381"/>
                  </a:moveTo>
                  <a:cubicBezTo>
                    <a:pt x="0" y="1066"/>
                    <a:pt x="1066" y="0"/>
                    <a:pt x="2381" y="0"/>
                  </a:cubicBezTo>
                </a:path>
              </a:pathLst>
            </a:custGeom>
            <a:noFill/>
            <a:ln w="6350" cap="rnd">
              <a:solidFill>
                <a:schemeClr val="bg1"/>
              </a:solidFill>
              <a:prstDash val="solid"/>
              <a:round/>
            </a:ln>
          </p:spPr>
          <p:txBody>
            <a:bodyPr rtlCol="0" anchor="ctr"/>
            <a:lstStyle/>
            <a:p>
              <a:endParaRPr lang="de-DE" dirty="0">
                <a:latin typeface="Open Sans" panose="020B0606030504020204" pitchFamily="34" charset="0"/>
              </a:endParaRPr>
            </a:p>
          </p:txBody>
        </p:sp>
        <p:sp>
          <p:nvSpPr>
            <p:cNvPr id="94" name="Freihandform: Form 93">
              <a:extLst>
                <a:ext uri="{FF2B5EF4-FFF2-40B4-BE49-F238E27FC236}">
                  <a16:creationId xmlns:a16="http://schemas.microsoft.com/office/drawing/2014/main" id="{5C118525-BDCA-4A32-07F5-22ADB872961C}"/>
                </a:ext>
              </a:extLst>
            </p:cNvPr>
            <p:cNvSpPr/>
            <p:nvPr/>
          </p:nvSpPr>
          <p:spPr>
            <a:xfrm>
              <a:off x="11233464" y="2296338"/>
              <a:ext cx="2381" cy="2381"/>
            </a:xfrm>
            <a:custGeom>
              <a:avLst/>
              <a:gdLst>
                <a:gd name="connsiteX0" fmla="*/ 2381 w 2381"/>
                <a:gd name="connsiteY0" fmla="*/ 2381 h 2381"/>
                <a:gd name="connsiteX1" fmla="*/ 0 w 2381"/>
                <a:gd name="connsiteY1" fmla="*/ 0 h 2381"/>
              </a:gdLst>
              <a:ahLst/>
              <a:cxnLst>
                <a:cxn ang="0">
                  <a:pos x="connsiteX0" y="connsiteY0"/>
                </a:cxn>
                <a:cxn ang="0">
                  <a:pos x="connsiteX1" y="connsiteY1"/>
                </a:cxn>
              </a:cxnLst>
              <a:rect l="l" t="t" r="r" b="b"/>
              <a:pathLst>
                <a:path w="2381" h="2381">
                  <a:moveTo>
                    <a:pt x="2381" y="2381"/>
                  </a:moveTo>
                  <a:cubicBezTo>
                    <a:pt x="1066" y="2381"/>
                    <a:pt x="0" y="1315"/>
                    <a:pt x="0" y="0"/>
                  </a:cubicBezTo>
                </a:path>
              </a:pathLst>
            </a:custGeom>
            <a:noFill/>
            <a:ln w="6350" cap="rnd">
              <a:solidFill>
                <a:schemeClr val="bg1"/>
              </a:solidFill>
              <a:prstDash val="solid"/>
              <a:round/>
            </a:ln>
          </p:spPr>
          <p:txBody>
            <a:bodyPr rtlCol="0" anchor="ctr"/>
            <a:lstStyle/>
            <a:p>
              <a:endParaRPr lang="de-DE" dirty="0">
                <a:latin typeface="Open Sans" panose="020B0606030504020204" pitchFamily="34" charset="0"/>
              </a:endParaRPr>
            </a:p>
          </p:txBody>
        </p:sp>
        <p:sp>
          <p:nvSpPr>
            <p:cNvPr id="95" name="Freihandform: Form 94">
              <a:extLst>
                <a:ext uri="{FF2B5EF4-FFF2-40B4-BE49-F238E27FC236}">
                  <a16:creationId xmlns:a16="http://schemas.microsoft.com/office/drawing/2014/main" id="{8020BE1D-A104-34CA-259E-C3DF2890CC5D}"/>
                </a:ext>
              </a:extLst>
            </p:cNvPr>
            <p:cNvSpPr/>
            <p:nvPr/>
          </p:nvSpPr>
          <p:spPr>
            <a:xfrm>
              <a:off x="11235845" y="2296338"/>
              <a:ext cx="2381" cy="2381"/>
            </a:xfrm>
            <a:custGeom>
              <a:avLst/>
              <a:gdLst>
                <a:gd name="connsiteX0" fmla="*/ 2381 w 2381"/>
                <a:gd name="connsiteY0" fmla="*/ 0 h 2381"/>
                <a:gd name="connsiteX1" fmla="*/ 0 w 2381"/>
                <a:gd name="connsiteY1" fmla="*/ 2381 h 2381"/>
              </a:gdLst>
              <a:ahLst/>
              <a:cxnLst>
                <a:cxn ang="0">
                  <a:pos x="connsiteX0" y="connsiteY0"/>
                </a:cxn>
                <a:cxn ang="0">
                  <a:pos x="connsiteX1" y="connsiteY1"/>
                </a:cxn>
              </a:cxnLst>
              <a:rect l="l" t="t" r="r" b="b"/>
              <a:pathLst>
                <a:path w="2381" h="2381">
                  <a:moveTo>
                    <a:pt x="2381" y="0"/>
                  </a:moveTo>
                  <a:cubicBezTo>
                    <a:pt x="2381" y="1315"/>
                    <a:pt x="1315" y="2381"/>
                    <a:pt x="0" y="2381"/>
                  </a:cubicBezTo>
                </a:path>
              </a:pathLst>
            </a:custGeom>
            <a:noFill/>
            <a:ln w="6350" cap="rnd">
              <a:solidFill>
                <a:schemeClr val="bg1"/>
              </a:solidFill>
              <a:prstDash val="solid"/>
              <a:round/>
            </a:ln>
          </p:spPr>
          <p:txBody>
            <a:bodyPr rtlCol="0" anchor="ctr"/>
            <a:lstStyle/>
            <a:p>
              <a:endParaRPr lang="de-DE" dirty="0">
                <a:latin typeface="Open Sans" panose="020B0606030504020204" pitchFamily="34" charset="0"/>
              </a:endParaRPr>
            </a:p>
          </p:txBody>
        </p:sp>
        <p:sp>
          <p:nvSpPr>
            <p:cNvPr id="96" name="Freihandform: Form 95">
              <a:extLst>
                <a:ext uri="{FF2B5EF4-FFF2-40B4-BE49-F238E27FC236}">
                  <a16:creationId xmlns:a16="http://schemas.microsoft.com/office/drawing/2014/main" id="{9C72D7FA-C11A-4D40-5170-CE09DE49E341}"/>
                </a:ext>
              </a:extLst>
            </p:cNvPr>
            <p:cNvSpPr/>
            <p:nvPr/>
          </p:nvSpPr>
          <p:spPr>
            <a:xfrm>
              <a:off x="11235845" y="2322532"/>
              <a:ext cx="2381" cy="2381"/>
            </a:xfrm>
            <a:custGeom>
              <a:avLst/>
              <a:gdLst>
                <a:gd name="connsiteX0" fmla="*/ 0 w 2381"/>
                <a:gd name="connsiteY0" fmla="*/ 0 h 2381"/>
                <a:gd name="connsiteX1" fmla="*/ 2381 w 2381"/>
                <a:gd name="connsiteY1" fmla="*/ 2381 h 2381"/>
              </a:gdLst>
              <a:ahLst/>
              <a:cxnLst>
                <a:cxn ang="0">
                  <a:pos x="connsiteX0" y="connsiteY0"/>
                </a:cxn>
                <a:cxn ang="0">
                  <a:pos x="connsiteX1" y="connsiteY1"/>
                </a:cxn>
              </a:cxnLst>
              <a:rect l="l" t="t" r="r" b="b"/>
              <a:pathLst>
                <a:path w="2381" h="2381">
                  <a:moveTo>
                    <a:pt x="0" y="0"/>
                  </a:moveTo>
                  <a:cubicBezTo>
                    <a:pt x="1315" y="0"/>
                    <a:pt x="2381" y="1066"/>
                    <a:pt x="2381" y="2381"/>
                  </a:cubicBezTo>
                </a:path>
              </a:pathLst>
            </a:custGeom>
            <a:noFill/>
            <a:ln w="6350" cap="rnd">
              <a:solidFill>
                <a:schemeClr val="bg1"/>
              </a:solidFill>
              <a:prstDash val="solid"/>
              <a:round/>
            </a:ln>
          </p:spPr>
          <p:txBody>
            <a:bodyPr rtlCol="0" anchor="ctr"/>
            <a:lstStyle/>
            <a:p>
              <a:endParaRPr lang="de-DE" dirty="0">
                <a:latin typeface="Open Sans" panose="020B0606030504020204" pitchFamily="34" charset="0"/>
              </a:endParaRPr>
            </a:p>
          </p:txBody>
        </p:sp>
        <p:sp>
          <p:nvSpPr>
            <p:cNvPr id="97" name="Freihandform: Form 96">
              <a:extLst>
                <a:ext uri="{FF2B5EF4-FFF2-40B4-BE49-F238E27FC236}">
                  <a16:creationId xmlns:a16="http://schemas.microsoft.com/office/drawing/2014/main" id="{C071C26A-A6B2-7DAD-739B-4202CB6406D0}"/>
                </a:ext>
              </a:extLst>
            </p:cNvPr>
            <p:cNvSpPr/>
            <p:nvPr/>
          </p:nvSpPr>
          <p:spPr>
            <a:xfrm>
              <a:off x="11233464" y="2322532"/>
              <a:ext cx="2381" cy="2381"/>
            </a:xfrm>
            <a:custGeom>
              <a:avLst/>
              <a:gdLst>
                <a:gd name="connsiteX0" fmla="*/ 0 w 2381"/>
                <a:gd name="connsiteY0" fmla="*/ 2381 h 2381"/>
                <a:gd name="connsiteX1" fmla="*/ 2381 w 2381"/>
                <a:gd name="connsiteY1" fmla="*/ 0 h 2381"/>
              </a:gdLst>
              <a:ahLst/>
              <a:cxnLst>
                <a:cxn ang="0">
                  <a:pos x="connsiteX0" y="connsiteY0"/>
                </a:cxn>
                <a:cxn ang="0">
                  <a:pos x="connsiteX1" y="connsiteY1"/>
                </a:cxn>
              </a:cxnLst>
              <a:rect l="l" t="t" r="r" b="b"/>
              <a:pathLst>
                <a:path w="2381" h="2381">
                  <a:moveTo>
                    <a:pt x="0" y="2381"/>
                  </a:moveTo>
                  <a:cubicBezTo>
                    <a:pt x="0" y="1066"/>
                    <a:pt x="1066" y="0"/>
                    <a:pt x="2381" y="0"/>
                  </a:cubicBezTo>
                </a:path>
              </a:pathLst>
            </a:custGeom>
            <a:noFill/>
            <a:ln w="6350" cap="rnd">
              <a:solidFill>
                <a:schemeClr val="bg1"/>
              </a:solidFill>
              <a:prstDash val="solid"/>
              <a:round/>
            </a:ln>
          </p:spPr>
          <p:txBody>
            <a:bodyPr rtlCol="0" anchor="ctr"/>
            <a:lstStyle/>
            <a:p>
              <a:endParaRPr lang="de-DE" dirty="0">
                <a:latin typeface="Open Sans" panose="020B0606030504020204" pitchFamily="34" charset="0"/>
              </a:endParaRPr>
            </a:p>
          </p:txBody>
        </p:sp>
        <p:sp>
          <p:nvSpPr>
            <p:cNvPr id="98" name="Freihandform: Form 97">
              <a:extLst>
                <a:ext uri="{FF2B5EF4-FFF2-40B4-BE49-F238E27FC236}">
                  <a16:creationId xmlns:a16="http://schemas.microsoft.com/office/drawing/2014/main" id="{FFAB2DA1-4DBA-C97C-D7B4-63E1520FCE3B}"/>
                </a:ext>
              </a:extLst>
            </p:cNvPr>
            <p:cNvSpPr/>
            <p:nvPr/>
          </p:nvSpPr>
          <p:spPr>
            <a:xfrm>
              <a:off x="11233464" y="2324913"/>
              <a:ext cx="2381" cy="2381"/>
            </a:xfrm>
            <a:custGeom>
              <a:avLst/>
              <a:gdLst>
                <a:gd name="connsiteX0" fmla="*/ 2381 w 2381"/>
                <a:gd name="connsiteY0" fmla="*/ 2381 h 2381"/>
                <a:gd name="connsiteX1" fmla="*/ 0 w 2381"/>
                <a:gd name="connsiteY1" fmla="*/ 0 h 2381"/>
              </a:gdLst>
              <a:ahLst/>
              <a:cxnLst>
                <a:cxn ang="0">
                  <a:pos x="connsiteX0" y="connsiteY0"/>
                </a:cxn>
                <a:cxn ang="0">
                  <a:pos x="connsiteX1" y="connsiteY1"/>
                </a:cxn>
              </a:cxnLst>
              <a:rect l="l" t="t" r="r" b="b"/>
              <a:pathLst>
                <a:path w="2381" h="2381">
                  <a:moveTo>
                    <a:pt x="2381" y="2381"/>
                  </a:moveTo>
                  <a:cubicBezTo>
                    <a:pt x="1066" y="2381"/>
                    <a:pt x="0" y="1315"/>
                    <a:pt x="0" y="0"/>
                  </a:cubicBezTo>
                </a:path>
              </a:pathLst>
            </a:custGeom>
            <a:noFill/>
            <a:ln w="6350" cap="rnd">
              <a:solidFill>
                <a:schemeClr val="bg1"/>
              </a:solidFill>
              <a:prstDash val="solid"/>
              <a:round/>
            </a:ln>
          </p:spPr>
          <p:txBody>
            <a:bodyPr rtlCol="0" anchor="ctr"/>
            <a:lstStyle/>
            <a:p>
              <a:endParaRPr lang="de-DE" dirty="0">
                <a:latin typeface="Open Sans" panose="020B0606030504020204" pitchFamily="34" charset="0"/>
              </a:endParaRPr>
            </a:p>
          </p:txBody>
        </p:sp>
        <p:sp>
          <p:nvSpPr>
            <p:cNvPr id="99" name="Freihandform: Form 98">
              <a:extLst>
                <a:ext uri="{FF2B5EF4-FFF2-40B4-BE49-F238E27FC236}">
                  <a16:creationId xmlns:a16="http://schemas.microsoft.com/office/drawing/2014/main" id="{F635E44C-67CC-2D0D-F271-37ACD2B02F2C}"/>
                </a:ext>
              </a:extLst>
            </p:cNvPr>
            <p:cNvSpPr/>
            <p:nvPr/>
          </p:nvSpPr>
          <p:spPr>
            <a:xfrm>
              <a:off x="11235845" y="2324913"/>
              <a:ext cx="2381" cy="2381"/>
            </a:xfrm>
            <a:custGeom>
              <a:avLst/>
              <a:gdLst>
                <a:gd name="connsiteX0" fmla="*/ 2381 w 2381"/>
                <a:gd name="connsiteY0" fmla="*/ 0 h 2381"/>
                <a:gd name="connsiteX1" fmla="*/ 0 w 2381"/>
                <a:gd name="connsiteY1" fmla="*/ 2381 h 2381"/>
              </a:gdLst>
              <a:ahLst/>
              <a:cxnLst>
                <a:cxn ang="0">
                  <a:pos x="connsiteX0" y="connsiteY0"/>
                </a:cxn>
                <a:cxn ang="0">
                  <a:pos x="connsiteX1" y="connsiteY1"/>
                </a:cxn>
              </a:cxnLst>
              <a:rect l="l" t="t" r="r" b="b"/>
              <a:pathLst>
                <a:path w="2381" h="2381">
                  <a:moveTo>
                    <a:pt x="2381" y="0"/>
                  </a:moveTo>
                  <a:cubicBezTo>
                    <a:pt x="2381" y="1315"/>
                    <a:pt x="1315" y="2381"/>
                    <a:pt x="0" y="2381"/>
                  </a:cubicBezTo>
                </a:path>
              </a:pathLst>
            </a:custGeom>
            <a:noFill/>
            <a:ln w="6350" cap="rnd">
              <a:solidFill>
                <a:schemeClr val="bg1"/>
              </a:solidFill>
              <a:prstDash val="solid"/>
              <a:round/>
            </a:ln>
          </p:spPr>
          <p:txBody>
            <a:bodyPr rtlCol="0" anchor="ctr"/>
            <a:lstStyle/>
            <a:p>
              <a:endParaRPr lang="de-DE" dirty="0">
                <a:latin typeface="Open Sans" panose="020B0606030504020204" pitchFamily="34" charset="0"/>
              </a:endParaRPr>
            </a:p>
          </p:txBody>
        </p:sp>
        <p:sp>
          <p:nvSpPr>
            <p:cNvPr id="100" name="Freihandform: Form 99">
              <a:extLst>
                <a:ext uri="{FF2B5EF4-FFF2-40B4-BE49-F238E27FC236}">
                  <a16:creationId xmlns:a16="http://schemas.microsoft.com/office/drawing/2014/main" id="{E8867589-8F8B-6170-2395-58077EDBE3F1}"/>
                </a:ext>
              </a:extLst>
            </p:cNvPr>
            <p:cNvSpPr/>
            <p:nvPr/>
          </p:nvSpPr>
          <p:spPr>
            <a:xfrm>
              <a:off x="11216795" y="2336820"/>
              <a:ext cx="2381" cy="2381"/>
            </a:xfrm>
            <a:custGeom>
              <a:avLst/>
              <a:gdLst>
                <a:gd name="connsiteX0" fmla="*/ 0 w 2381"/>
                <a:gd name="connsiteY0" fmla="*/ 0 h 2381"/>
                <a:gd name="connsiteX1" fmla="*/ 2381 w 2381"/>
                <a:gd name="connsiteY1" fmla="*/ 2381 h 2381"/>
              </a:gdLst>
              <a:ahLst/>
              <a:cxnLst>
                <a:cxn ang="0">
                  <a:pos x="connsiteX0" y="connsiteY0"/>
                </a:cxn>
                <a:cxn ang="0">
                  <a:pos x="connsiteX1" y="connsiteY1"/>
                </a:cxn>
              </a:cxnLst>
              <a:rect l="l" t="t" r="r" b="b"/>
              <a:pathLst>
                <a:path w="2381" h="2381">
                  <a:moveTo>
                    <a:pt x="0" y="0"/>
                  </a:moveTo>
                  <a:cubicBezTo>
                    <a:pt x="1315" y="0"/>
                    <a:pt x="2381" y="1066"/>
                    <a:pt x="2381" y="2381"/>
                  </a:cubicBezTo>
                </a:path>
              </a:pathLst>
            </a:custGeom>
            <a:noFill/>
            <a:ln w="6350" cap="rnd">
              <a:solidFill>
                <a:schemeClr val="bg1"/>
              </a:solidFill>
              <a:prstDash val="solid"/>
              <a:round/>
            </a:ln>
          </p:spPr>
          <p:txBody>
            <a:bodyPr rtlCol="0" anchor="ctr"/>
            <a:lstStyle/>
            <a:p>
              <a:endParaRPr lang="de-DE" dirty="0">
                <a:latin typeface="Open Sans" panose="020B0606030504020204" pitchFamily="34" charset="0"/>
              </a:endParaRPr>
            </a:p>
          </p:txBody>
        </p:sp>
        <p:sp>
          <p:nvSpPr>
            <p:cNvPr id="101" name="Freihandform: Form 100">
              <a:extLst>
                <a:ext uri="{FF2B5EF4-FFF2-40B4-BE49-F238E27FC236}">
                  <a16:creationId xmlns:a16="http://schemas.microsoft.com/office/drawing/2014/main" id="{D8E3052B-3433-A017-7832-D3607BDDF887}"/>
                </a:ext>
              </a:extLst>
            </p:cNvPr>
            <p:cNvSpPr/>
            <p:nvPr/>
          </p:nvSpPr>
          <p:spPr>
            <a:xfrm>
              <a:off x="11214414" y="2336820"/>
              <a:ext cx="2381" cy="2381"/>
            </a:xfrm>
            <a:custGeom>
              <a:avLst/>
              <a:gdLst>
                <a:gd name="connsiteX0" fmla="*/ 0 w 2381"/>
                <a:gd name="connsiteY0" fmla="*/ 2381 h 2381"/>
                <a:gd name="connsiteX1" fmla="*/ 2381 w 2381"/>
                <a:gd name="connsiteY1" fmla="*/ 0 h 2381"/>
              </a:gdLst>
              <a:ahLst/>
              <a:cxnLst>
                <a:cxn ang="0">
                  <a:pos x="connsiteX0" y="connsiteY0"/>
                </a:cxn>
                <a:cxn ang="0">
                  <a:pos x="connsiteX1" y="connsiteY1"/>
                </a:cxn>
              </a:cxnLst>
              <a:rect l="l" t="t" r="r" b="b"/>
              <a:pathLst>
                <a:path w="2381" h="2381">
                  <a:moveTo>
                    <a:pt x="0" y="2381"/>
                  </a:moveTo>
                  <a:cubicBezTo>
                    <a:pt x="0" y="1066"/>
                    <a:pt x="1066" y="0"/>
                    <a:pt x="2381" y="0"/>
                  </a:cubicBezTo>
                </a:path>
              </a:pathLst>
            </a:custGeom>
            <a:noFill/>
            <a:ln w="6350" cap="rnd">
              <a:solidFill>
                <a:schemeClr val="bg1"/>
              </a:solidFill>
              <a:prstDash val="solid"/>
              <a:round/>
            </a:ln>
          </p:spPr>
          <p:txBody>
            <a:bodyPr rtlCol="0" anchor="ctr"/>
            <a:lstStyle/>
            <a:p>
              <a:endParaRPr lang="de-DE" dirty="0">
                <a:latin typeface="Open Sans" panose="020B0606030504020204" pitchFamily="34" charset="0"/>
              </a:endParaRPr>
            </a:p>
          </p:txBody>
        </p:sp>
        <p:sp>
          <p:nvSpPr>
            <p:cNvPr id="102" name="Freihandform: Form 101">
              <a:extLst>
                <a:ext uri="{FF2B5EF4-FFF2-40B4-BE49-F238E27FC236}">
                  <a16:creationId xmlns:a16="http://schemas.microsoft.com/office/drawing/2014/main" id="{55745F18-24B1-3103-72AD-B78BD5217057}"/>
                </a:ext>
              </a:extLst>
            </p:cNvPr>
            <p:cNvSpPr/>
            <p:nvPr/>
          </p:nvSpPr>
          <p:spPr>
            <a:xfrm>
              <a:off x="11214414" y="2339201"/>
              <a:ext cx="2381" cy="2381"/>
            </a:xfrm>
            <a:custGeom>
              <a:avLst/>
              <a:gdLst>
                <a:gd name="connsiteX0" fmla="*/ 2381 w 2381"/>
                <a:gd name="connsiteY0" fmla="*/ 2381 h 2381"/>
                <a:gd name="connsiteX1" fmla="*/ 0 w 2381"/>
                <a:gd name="connsiteY1" fmla="*/ 0 h 2381"/>
              </a:gdLst>
              <a:ahLst/>
              <a:cxnLst>
                <a:cxn ang="0">
                  <a:pos x="connsiteX0" y="connsiteY0"/>
                </a:cxn>
                <a:cxn ang="0">
                  <a:pos x="connsiteX1" y="connsiteY1"/>
                </a:cxn>
              </a:cxnLst>
              <a:rect l="l" t="t" r="r" b="b"/>
              <a:pathLst>
                <a:path w="2381" h="2381">
                  <a:moveTo>
                    <a:pt x="2381" y="2381"/>
                  </a:moveTo>
                  <a:cubicBezTo>
                    <a:pt x="1066" y="2381"/>
                    <a:pt x="0" y="1315"/>
                    <a:pt x="0" y="0"/>
                  </a:cubicBezTo>
                </a:path>
              </a:pathLst>
            </a:custGeom>
            <a:noFill/>
            <a:ln w="6350" cap="rnd">
              <a:solidFill>
                <a:schemeClr val="bg1"/>
              </a:solidFill>
              <a:prstDash val="solid"/>
              <a:round/>
            </a:ln>
          </p:spPr>
          <p:txBody>
            <a:bodyPr rtlCol="0" anchor="ctr"/>
            <a:lstStyle/>
            <a:p>
              <a:endParaRPr lang="de-DE" dirty="0">
                <a:latin typeface="Open Sans" panose="020B0606030504020204" pitchFamily="34" charset="0"/>
              </a:endParaRPr>
            </a:p>
          </p:txBody>
        </p:sp>
        <p:sp>
          <p:nvSpPr>
            <p:cNvPr id="103" name="Freihandform: Form 102">
              <a:extLst>
                <a:ext uri="{FF2B5EF4-FFF2-40B4-BE49-F238E27FC236}">
                  <a16:creationId xmlns:a16="http://schemas.microsoft.com/office/drawing/2014/main" id="{1395A836-AE26-3797-435A-2E2044BF928F}"/>
                </a:ext>
              </a:extLst>
            </p:cNvPr>
            <p:cNvSpPr/>
            <p:nvPr/>
          </p:nvSpPr>
          <p:spPr>
            <a:xfrm>
              <a:off x="11216795" y="2339201"/>
              <a:ext cx="2381" cy="2381"/>
            </a:xfrm>
            <a:custGeom>
              <a:avLst/>
              <a:gdLst>
                <a:gd name="connsiteX0" fmla="*/ 2381 w 2381"/>
                <a:gd name="connsiteY0" fmla="*/ 0 h 2381"/>
                <a:gd name="connsiteX1" fmla="*/ 0 w 2381"/>
                <a:gd name="connsiteY1" fmla="*/ 2381 h 2381"/>
              </a:gdLst>
              <a:ahLst/>
              <a:cxnLst>
                <a:cxn ang="0">
                  <a:pos x="connsiteX0" y="connsiteY0"/>
                </a:cxn>
                <a:cxn ang="0">
                  <a:pos x="connsiteX1" y="connsiteY1"/>
                </a:cxn>
              </a:cxnLst>
              <a:rect l="l" t="t" r="r" b="b"/>
              <a:pathLst>
                <a:path w="2381" h="2381">
                  <a:moveTo>
                    <a:pt x="2381" y="0"/>
                  </a:moveTo>
                  <a:cubicBezTo>
                    <a:pt x="2381" y="1315"/>
                    <a:pt x="1315" y="2381"/>
                    <a:pt x="0" y="2381"/>
                  </a:cubicBezTo>
                </a:path>
              </a:pathLst>
            </a:custGeom>
            <a:noFill/>
            <a:ln w="6350" cap="rnd">
              <a:solidFill>
                <a:schemeClr val="bg1"/>
              </a:solidFill>
              <a:prstDash val="solid"/>
              <a:round/>
            </a:ln>
          </p:spPr>
          <p:txBody>
            <a:bodyPr rtlCol="0" anchor="ctr"/>
            <a:lstStyle/>
            <a:p>
              <a:endParaRPr lang="de-DE" dirty="0">
                <a:latin typeface="Open Sans" panose="020B0606030504020204" pitchFamily="34" charset="0"/>
              </a:endParaRPr>
            </a:p>
          </p:txBody>
        </p:sp>
        <p:sp>
          <p:nvSpPr>
            <p:cNvPr id="104" name="Freihandform: Form 103">
              <a:extLst>
                <a:ext uri="{FF2B5EF4-FFF2-40B4-BE49-F238E27FC236}">
                  <a16:creationId xmlns:a16="http://schemas.microsoft.com/office/drawing/2014/main" id="{4C129424-42C6-C51C-D55E-3C13BAFCEF62}"/>
                </a:ext>
              </a:extLst>
            </p:cNvPr>
            <p:cNvSpPr/>
            <p:nvPr/>
          </p:nvSpPr>
          <p:spPr>
            <a:xfrm>
              <a:off x="11254895" y="2308245"/>
              <a:ext cx="2381" cy="2381"/>
            </a:xfrm>
            <a:custGeom>
              <a:avLst/>
              <a:gdLst>
                <a:gd name="connsiteX0" fmla="*/ 0 w 2381"/>
                <a:gd name="connsiteY0" fmla="*/ 0 h 2381"/>
                <a:gd name="connsiteX1" fmla="*/ 2381 w 2381"/>
                <a:gd name="connsiteY1" fmla="*/ 2381 h 2381"/>
              </a:gdLst>
              <a:ahLst/>
              <a:cxnLst>
                <a:cxn ang="0">
                  <a:pos x="connsiteX0" y="connsiteY0"/>
                </a:cxn>
                <a:cxn ang="0">
                  <a:pos x="connsiteX1" y="connsiteY1"/>
                </a:cxn>
              </a:cxnLst>
              <a:rect l="l" t="t" r="r" b="b"/>
              <a:pathLst>
                <a:path w="2381" h="2381">
                  <a:moveTo>
                    <a:pt x="0" y="0"/>
                  </a:moveTo>
                  <a:cubicBezTo>
                    <a:pt x="1315" y="0"/>
                    <a:pt x="2381" y="1066"/>
                    <a:pt x="2381" y="2381"/>
                  </a:cubicBezTo>
                </a:path>
              </a:pathLst>
            </a:custGeom>
            <a:noFill/>
            <a:ln w="6350" cap="rnd">
              <a:solidFill>
                <a:schemeClr val="bg1"/>
              </a:solidFill>
              <a:prstDash val="solid"/>
              <a:round/>
            </a:ln>
          </p:spPr>
          <p:txBody>
            <a:bodyPr rtlCol="0" anchor="ctr"/>
            <a:lstStyle/>
            <a:p>
              <a:endParaRPr lang="de-DE" dirty="0">
                <a:latin typeface="Open Sans" panose="020B0606030504020204" pitchFamily="34" charset="0"/>
              </a:endParaRPr>
            </a:p>
          </p:txBody>
        </p:sp>
        <p:sp>
          <p:nvSpPr>
            <p:cNvPr id="105" name="Freihandform: Form 104">
              <a:extLst>
                <a:ext uri="{FF2B5EF4-FFF2-40B4-BE49-F238E27FC236}">
                  <a16:creationId xmlns:a16="http://schemas.microsoft.com/office/drawing/2014/main" id="{38588F28-7034-68C7-EBE1-D206EF29CD46}"/>
                </a:ext>
              </a:extLst>
            </p:cNvPr>
            <p:cNvSpPr/>
            <p:nvPr/>
          </p:nvSpPr>
          <p:spPr>
            <a:xfrm>
              <a:off x="11252514" y="2308245"/>
              <a:ext cx="2381" cy="2381"/>
            </a:xfrm>
            <a:custGeom>
              <a:avLst/>
              <a:gdLst>
                <a:gd name="connsiteX0" fmla="*/ 0 w 2381"/>
                <a:gd name="connsiteY0" fmla="*/ 2381 h 2381"/>
                <a:gd name="connsiteX1" fmla="*/ 2381 w 2381"/>
                <a:gd name="connsiteY1" fmla="*/ 0 h 2381"/>
              </a:gdLst>
              <a:ahLst/>
              <a:cxnLst>
                <a:cxn ang="0">
                  <a:pos x="connsiteX0" y="connsiteY0"/>
                </a:cxn>
                <a:cxn ang="0">
                  <a:pos x="connsiteX1" y="connsiteY1"/>
                </a:cxn>
              </a:cxnLst>
              <a:rect l="l" t="t" r="r" b="b"/>
              <a:pathLst>
                <a:path w="2381" h="2381">
                  <a:moveTo>
                    <a:pt x="0" y="2381"/>
                  </a:moveTo>
                  <a:cubicBezTo>
                    <a:pt x="0" y="1066"/>
                    <a:pt x="1066" y="0"/>
                    <a:pt x="2381" y="0"/>
                  </a:cubicBezTo>
                </a:path>
              </a:pathLst>
            </a:custGeom>
            <a:noFill/>
            <a:ln w="6350" cap="rnd">
              <a:solidFill>
                <a:schemeClr val="bg1"/>
              </a:solidFill>
              <a:prstDash val="solid"/>
              <a:round/>
            </a:ln>
          </p:spPr>
          <p:txBody>
            <a:bodyPr rtlCol="0" anchor="ctr"/>
            <a:lstStyle/>
            <a:p>
              <a:endParaRPr lang="de-DE" dirty="0">
                <a:latin typeface="Open Sans" panose="020B0606030504020204" pitchFamily="34" charset="0"/>
              </a:endParaRPr>
            </a:p>
          </p:txBody>
        </p:sp>
        <p:sp>
          <p:nvSpPr>
            <p:cNvPr id="106" name="Freihandform: Form 105">
              <a:extLst>
                <a:ext uri="{FF2B5EF4-FFF2-40B4-BE49-F238E27FC236}">
                  <a16:creationId xmlns:a16="http://schemas.microsoft.com/office/drawing/2014/main" id="{62B26089-D330-DB9B-AF3C-4C04CB8F58AF}"/>
                </a:ext>
              </a:extLst>
            </p:cNvPr>
            <p:cNvSpPr/>
            <p:nvPr/>
          </p:nvSpPr>
          <p:spPr>
            <a:xfrm>
              <a:off x="11252514" y="2310626"/>
              <a:ext cx="2381" cy="2381"/>
            </a:xfrm>
            <a:custGeom>
              <a:avLst/>
              <a:gdLst>
                <a:gd name="connsiteX0" fmla="*/ 2381 w 2381"/>
                <a:gd name="connsiteY0" fmla="*/ 2381 h 2381"/>
                <a:gd name="connsiteX1" fmla="*/ 0 w 2381"/>
                <a:gd name="connsiteY1" fmla="*/ 0 h 2381"/>
              </a:gdLst>
              <a:ahLst/>
              <a:cxnLst>
                <a:cxn ang="0">
                  <a:pos x="connsiteX0" y="connsiteY0"/>
                </a:cxn>
                <a:cxn ang="0">
                  <a:pos x="connsiteX1" y="connsiteY1"/>
                </a:cxn>
              </a:cxnLst>
              <a:rect l="l" t="t" r="r" b="b"/>
              <a:pathLst>
                <a:path w="2381" h="2381">
                  <a:moveTo>
                    <a:pt x="2381" y="2381"/>
                  </a:moveTo>
                  <a:cubicBezTo>
                    <a:pt x="1066" y="2381"/>
                    <a:pt x="0" y="1315"/>
                    <a:pt x="0" y="0"/>
                  </a:cubicBezTo>
                </a:path>
              </a:pathLst>
            </a:custGeom>
            <a:noFill/>
            <a:ln w="6350" cap="rnd">
              <a:solidFill>
                <a:schemeClr val="bg1"/>
              </a:solidFill>
              <a:prstDash val="solid"/>
              <a:round/>
            </a:ln>
          </p:spPr>
          <p:txBody>
            <a:bodyPr rtlCol="0" anchor="ctr"/>
            <a:lstStyle/>
            <a:p>
              <a:endParaRPr lang="de-DE" dirty="0">
                <a:latin typeface="Open Sans" panose="020B0606030504020204" pitchFamily="34" charset="0"/>
              </a:endParaRPr>
            </a:p>
          </p:txBody>
        </p:sp>
        <p:sp>
          <p:nvSpPr>
            <p:cNvPr id="107" name="Freihandform: Form 106">
              <a:extLst>
                <a:ext uri="{FF2B5EF4-FFF2-40B4-BE49-F238E27FC236}">
                  <a16:creationId xmlns:a16="http://schemas.microsoft.com/office/drawing/2014/main" id="{72423C78-96A7-5295-6677-D3125832BDFB}"/>
                </a:ext>
              </a:extLst>
            </p:cNvPr>
            <p:cNvSpPr/>
            <p:nvPr/>
          </p:nvSpPr>
          <p:spPr>
            <a:xfrm>
              <a:off x="11254895" y="2310626"/>
              <a:ext cx="2381" cy="2381"/>
            </a:xfrm>
            <a:custGeom>
              <a:avLst/>
              <a:gdLst>
                <a:gd name="connsiteX0" fmla="*/ 2381 w 2381"/>
                <a:gd name="connsiteY0" fmla="*/ 0 h 2381"/>
                <a:gd name="connsiteX1" fmla="*/ 0 w 2381"/>
                <a:gd name="connsiteY1" fmla="*/ 2381 h 2381"/>
              </a:gdLst>
              <a:ahLst/>
              <a:cxnLst>
                <a:cxn ang="0">
                  <a:pos x="connsiteX0" y="connsiteY0"/>
                </a:cxn>
                <a:cxn ang="0">
                  <a:pos x="connsiteX1" y="connsiteY1"/>
                </a:cxn>
              </a:cxnLst>
              <a:rect l="l" t="t" r="r" b="b"/>
              <a:pathLst>
                <a:path w="2381" h="2381">
                  <a:moveTo>
                    <a:pt x="2381" y="0"/>
                  </a:moveTo>
                  <a:cubicBezTo>
                    <a:pt x="2381" y="1315"/>
                    <a:pt x="1315" y="2381"/>
                    <a:pt x="0" y="2381"/>
                  </a:cubicBezTo>
                </a:path>
              </a:pathLst>
            </a:custGeom>
            <a:noFill/>
            <a:ln w="6350" cap="rnd">
              <a:solidFill>
                <a:schemeClr val="bg1"/>
              </a:solidFill>
              <a:prstDash val="solid"/>
              <a:round/>
            </a:ln>
          </p:spPr>
          <p:txBody>
            <a:bodyPr rtlCol="0" anchor="ctr"/>
            <a:lstStyle/>
            <a:p>
              <a:endParaRPr lang="de-DE" dirty="0">
                <a:latin typeface="Open Sans" panose="020B0606030504020204" pitchFamily="34" charset="0"/>
              </a:endParaRPr>
            </a:p>
          </p:txBody>
        </p:sp>
        <p:sp>
          <p:nvSpPr>
            <p:cNvPr id="108" name="Freihandform: Form 107">
              <a:extLst>
                <a:ext uri="{FF2B5EF4-FFF2-40B4-BE49-F238E27FC236}">
                  <a16:creationId xmlns:a16="http://schemas.microsoft.com/office/drawing/2014/main" id="{615B1F91-CCB0-3CD5-4E06-427B1B8CDFF0}"/>
                </a:ext>
              </a:extLst>
            </p:cNvPr>
            <p:cNvSpPr/>
            <p:nvPr/>
          </p:nvSpPr>
          <p:spPr>
            <a:xfrm>
              <a:off x="11254895" y="2336820"/>
              <a:ext cx="2381" cy="2381"/>
            </a:xfrm>
            <a:custGeom>
              <a:avLst/>
              <a:gdLst>
                <a:gd name="connsiteX0" fmla="*/ 0 w 2381"/>
                <a:gd name="connsiteY0" fmla="*/ 0 h 2381"/>
                <a:gd name="connsiteX1" fmla="*/ 2381 w 2381"/>
                <a:gd name="connsiteY1" fmla="*/ 2381 h 2381"/>
              </a:gdLst>
              <a:ahLst/>
              <a:cxnLst>
                <a:cxn ang="0">
                  <a:pos x="connsiteX0" y="connsiteY0"/>
                </a:cxn>
                <a:cxn ang="0">
                  <a:pos x="connsiteX1" y="connsiteY1"/>
                </a:cxn>
              </a:cxnLst>
              <a:rect l="l" t="t" r="r" b="b"/>
              <a:pathLst>
                <a:path w="2381" h="2381">
                  <a:moveTo>
                    <a:pt x="0" y="0"/>
                  </a:moveTo>
                  <a:cubicBezTo>
                    <a:pt x="1315" y="0"/>
                    <a:pt x="2381" y="1066"/>
                    <a:pt x="2381" y="2381"/>
                  </a:cubicBezTo>
                </a:path>
              </a:pathLst>
            </a:custGeom>
            <a:noFill/>
            <a:ln w="6350" cap="rnd">
              <a:solidFill>
                <a:schemeClr val="bg1"/>
              </a:solidFill>
              <a:prstDash val="solid"/>
              <a:round/>
            </a:ln>
          </p:spPr>
          <p:txBody>
            <a:bodyPr rtlCol="0" anchor="ctr"/>
            <a:lstStyle/>
            <a:p>
              <a:endParaRPr lang="de-DE" dirty="0">
                <a:latin typeface="Open Sans" panose="020B0606030504020204" pitchFamily="34" charset="0"/>
              </a:endParaRPr>
            </a:p>
          </p:txBody>
        </p:sp>
        <p:sp>
          <p:nvSpPr>
            <p:cNvPr id="109" name="Freihandform: Form 108">
              <a:extLst>
                <a:ext uri="{FF2B5EF4-FFF2-40B4-BE49-F238E27FC236}">
                  <a16:creationId xmlns:a16="http://schemas.microsoft.com/office/drawing/2014/main" id="{CDA96AA9-DA05-9E0B-C008-05FF5A347E2E}"/>
                </a:ext>
              </a:extLst>
            </p:cNvPr>
            <p:cNvSpPr/>
            <p:nvPr/>
          </p:nvSpPr>
          <p:spPr>
            <a:xfrm>
              <a:off x="11252514" y="2336820"/>
              <a:ext cx="2381" cy="2381"/>
            </a:xfrm>
            <a:custGeom>
              <a:avLst/>
              <a:gdLst>
                <a:gd name="connsiteX0" fmla="*/ 0 w 2381"/>
                <a:gd name="connsiteY0" fmla="*/ 2381 h 2381"/>
                <a:gd name="connsiteX1" fmla="*/ 2381 w 2381"/>
                <a:gd name="connsiteY1" fmla="*/ 0 h 2381"/>
              </a:gdLst>
              <a:ahLst/>
              <a:cxnLst>
                <a:cxn ang="0">
                  <a:pos x="connsiteX0" y="connsiteY0"/>
                </a:cxn>
                <a:cxn ang="0">
                  <a:pos x="connsiteX1" y="connsiteY1"/>
                </a:cxn>
              </a:cxnLst>
              <a:rect l="l" t="t" r="r" b="b"/>
              <a:pathLst>
                <a:path w="2381" h="2381">
                  <a:moveTo>
                    <a:pt x="0" y="2381"/>
                  </a:moveTo>
                  <a:cubicBezTo>
                    <a:pt x="0" y="1066"/>
                    <a:pt x="1066" y="0"/>
                    <a:pt x="2381" y="0"/>
                  </a:cubicBezTo>
                </a:path>
              </a:pathLst>
            </a:custGeom>
            <a:noFill/>
            <a:ln w="6350" cap="rnd">
              <a:solidFill>
                <a:schemeClr val="bg1"/>
              </a:solidFill>
              <a:prstDash val="solid"/>
              <a:round/>
            </a:ln>
          </p:spPr>
          <p:txBody>
            <a:bodyPr rtlCol="0" anchor="ctr"/>
            <a:lstStyle/>
            <a:p>
              <a:endParaRPr lang="de-DE" dirty="0">
                <a:latin typeface="Open Sans" panose="020B0606030504020204" pitchFamily="34" charset="0"/>
              </a:endParaRPr>
            </a:p>
          </p:txBody>
        </p:sp>
        <p:sp>
          <p:nvSpPr>
            <p:cNvPr id="110" name="Freihandform: Form 109">
              <a:extLst>
                <a:ext uri="{FF2B5EF4-FFF2-40B4-BE49-F238E27FC236}">
                  <a16:creationId xmlns:a16="http://schemas.microsoft.com/office/drawing/2014/main" id="{E751173B-926A-0DC3-E593-2F868DAEA4C2}"/>
                </a:ext>
              </a:extLst>
            </p:cNvPr>
            <p:cNvSpPr/>
            <p:nvPr/>
          </p:nvSpPr>
          <p:spPr>
            <a:xfrm>
              <a:off x="11252514" y="2339201"/>
              <a:ext cx="2381" cy="2381"/>
            </a:xfrm>
            <a:custGeom>
              <a:avLst/>
              <a:gdLst>
                <a:gd name="connsiteX0" fmla="*/ 2381 w 2381"/>
                <a:gd name="connsiteY0" fmla="*/ 2381 h 2381"/>
                <a:gd name="connsiteX1" fmla="*/ 0 w 2381"/>
                <a:gd name="connsiteY1" fmla="*/ 0 h 2381"/>
              </a:gdLst>
              <a:ahLst/>
              <a:cxnLst>
                <a:cxn ang="0">
                  <a:pos x="connsiteX0" y="connsiteY0"/>
                </a:cxn>
                <a:cxn ang="0">
                  <a:pos x="connsiteX1" y="connsiteY1"/>
                </a:cxn>
              </a:cxnLst>
              <a:rect l="l" t="t" r="r" b="b"/>
              <a:pathLst>
                <a:path w="2381" h="2381">
                  <a:moveTo>
                    <a:pt x="2381" y="2381"/>
                  </a:moveTo>
                  <a:cubicBezTo>
                    <a:pt x="1066" y="2381"/>
                    <a:pt x="0" y="1315"/>
                    <a:pt x="0" y="0"/>
                  </a:cubicBezTo>
                </a:path>
              </a:pathLst>
            </a:custGeom>
            <a:noFill/>
            <a:ln w="6350" cap="rnd">
              <a:solidFill>
                <a:schemeClr val="bg1"/>
              </a:solidFill>
              <a:prstDash val="solid"/>
              <a:round/>
            </a:ln>
          </p:spPr>
          <p:txBody>
            <a:bodyPr rtlCol="0" anchor="ctr"/>
            <a:lstStyle/>
            <a:p>
              <a:endParaRPr lang="de-DE" dirty="0">
                <a:latin typeface="Open Sans" panose="020B0606030504020204" pitchFamily="34" charset="0"/>
              </a:endParaRPr>
            </a:p>
          </p:txBody>
        </p:sp>
        <p:sp>
          <p:nvSpPr>
            <p:cNvPr id="111" name="Freihandform: Form 110">
              <a:extLst>
                <a:ext uri="{FF2B5EF4-FFF2-40B4-BE49-F238E27FC236}">
                  <a16:creationId xmlns:a16="http://schemas.microsoft.com/office/drawing/2014/main" id="{33328633-7C75-E4C1-89D7-F6220EF37EA1}"/>
                </a:ext>
              </a:extLst>
            </p:cNvPr>
            <p:cNvSpPr/>
            <p:nvPr/>
          </p:nvSpPr>
          <p:spPr>
            <a:xfrm>
              <a:off x="11254895" y="2339201"/>
              <a:ext cx="2381" cy="2381"/>
            </a:xfrm>
            <a:custGeom>
              <a:avLst/>
              <a:gdLst>
                <a:gd name="connsiteX0" fmla="*/ 2381 w 2381"/>
                <a:gd name="connsiteY0" fmla="*/ 0 h 2381"/>
                <a:gd name="connsiteX1" fmla="*/ 0 w 2381"/>
                <a:gd name="connsiteY1" fmla="*/ 2381 h 2381"/>
              </a:gdLst>
              <a:ahLst/>
              <a:cxnLst>
                <a:cxn ang="0">
                  <a:pos x="connsiteX0" y="connsiteY0"/>
                </a:cxn>
                <a:cxn ang="0">
                  <a:pos x="connsiteX1" y="connsiteY1"/>
                </a:cxn>
              </a:cxnLst>
              <a:rect l="l" t="t" r="r" b="b"/>
              <a:pathLst>
                <a:path w="2381" h="2381">
                  <a:moveTo>
                    <a:pt x="2381" y="0"/>
                  </a:moveTo>
                  <a:cubicBezTo>
                    <a:pt x="2381" y="1315"/>
                    <a:pt x="1315" y="2381"/>
                    <a:pt x="0" y="2381"/>
                  </a:cubicBezTo>
                </a:path>
              </a:pathLst>
            </a:custGeom>
            <a:noFill/>
            <a:ln w="6350" cap="rnd">
              <a:solidFill>
                <a:schemeClr val="bg1"/>
              </a:solidFill>
              <a:prstDash val="solid"/>
              <a:round/>
            </a:ln>
          </p:spPr>
          <p:txBody>
            <a:bodyPr rtlCol="0" anchor="ctr"/>
            <a:lstStyle/>
            <a:p>
              <a:endParaRPr lang="de-DE" dirty="0">
                <a:latin typeface="Open Sans" panose="020B0606030504020204" pitchFamily="34" charset="0"/>
              </a:endParaRPr>
            </a:p>
          </p:txBody>
        </p:sp>
      </p:grpSp>
      <p:sp>
        <p:nvSpPr>
          <p:cNvPr id="48" name="Grafik 46">
            <a:extLst>
              <a:ext uri="{FF2B5EF4-FFF2-40B4-BE49-F238E27FC236}">
                <a16:creationId xmlns:a16="http://schemas.microsoft.com/office/drawing/2014/main" id="{B234B92D-EDE3-2A62-4C96-419EAB8D4D1E}"/>
              </a:ext>
            </a:extLst>
          </p:cNvPr>
          <p:cNvSpPr/>
          <p:nvPr/>
        </p:nvSpPr>
        <p:spPr>
          <a:xfrm rot="5400000" flipH="1">
            <a:off x="7173505" y="1861760"/>
            <a:ext cx="317549" cy="650734"/>
          </a:xfrm>
          <a:custGeom>
            <a:avLst/>
            <a:gdLst>
              <a:gd name="connsiteX0" fmla="*/ 220482 w 317549"/>
              <a:gd name="connsiteY0" fmla="*/ 266336 h 650734"/>
              <a:gd name="connsiteX1" fmla="*/ 233223 w 317549"/>
              <a:gd name="connsiteY1" fmla="*/ 262348 h 650734"/>
              <a:gd name="connsiteX2" fmla="*/ 242707 w 317549"/>
              <a:gd name="connsiteY2" fmla="*/ 257481 h 650734"/>
              <a:gd name="connsiteX3" fmla="*/ 245222 w 317549"/>
              <a:gd name="connsiteY3" fmla="*/ 257324 h 650734"/>
              <a:gd name="connsiteX4" fmla="*/ 245258 w 317549"/>
              <a:gd name="connsiteY4" fmla="*/ 259935 h 650734"/>
              <a:gd name="connsiteX5" fmla="*/ 224891 w 317549"/>
              <a:gd name="connsiteY5" fmla="*/ 286337 h 650734"/>
              <a:gd name="connsiteX6" fmla="*/ 207192 w 317549"/>
              <a:gd name="connsiteY6" fmla="*/ 297955 h 650734"/>
              <a:gd name="connsiteX7" fmla="*/ 220172 w 317549"/>
              <a:gd name="connsiteY7" fmla="*/ 294877 h 650734"/>
              <a:gd name="connsiteX8" fmla="*/ 222981 w 317549"/>
              <a:gd name="connsiteY8" fmla="*/ 293708 h 650734"/>
              <a:gd name="connsiteX9" fmla="*/ 226486 w 317549"/>
              <a:gd name="connsiteY9" fmla="*/ 293231 h 650734"/>
              <a:gd name="connsiteX10" fmla="*/ 226446 w 317549"/>
              <a:gd name="connsiteY10" fmla="*/ 297076 h 650734"/>
              <a:gd name="connsiteX11" fmla="*/ 217566 w 317549"/>
              <a:gd name="connsiteY11" fmla="*/ 322167 h 650734"/>
              <a:gd name="connsiteX12" fmla="*/ 192236 w 317549"/>
              <a:gd name="connsiteY12" fmla="*/ 373721 h 650734"/>
              <a:gd name="connsiteX13" fmla="*/ 156644 w 317549"/>
              <a:gd name="connsiteY13" fmla="*/ 413667 h 650734"/>
              <a:gd name="connsiteX14" fmla="*/ 114245 w 317549"/>
              <a:gd name="connsiteY14" fmla="*/ 436548 h 650734"/>
              <a:gd name="connsiteX15" fmla="*/ 104075 w 317549"/>
              <a:gd name="connsiteY15" fmla="*/ 439560 h 650734"/>
              <a:gd name="connsiteX16" fmla="*/ 122343 w 317549"/>
              <a:gd name="connsiteY16" fmla="*/ 440536 h 650734"/>
              <a:gd name="connsiteX17" fmla="*/ 149303 w 317549"/>
              <a:gd name="connsiteY17" fmla="*/ 433063 h 650734"/>
              <a:gd name="connsiteX18" fmla="*/ 166495 w 317549"/>
              <a:gd name="connsiteY18" fmla="*/ 421449 h 650734"/>
              <a:gd name="connsiteX19" fmla="*/ 168003 w 317549"/>
              <a:gd name="connsiteY19" fmla="*/ 420093 h 650734"/>
              <a:gd name="connsiteX20" fmla="*/ 170442 w 317549"/>
              <a:gd name="connsiteY20" fmla="*/ 419529 h 650734"/>
              <a:gd name="connsiteX21" fmla="*/ 170503 w 317549"/>
              <a:gd name="connsiteY21" fmla="*/ 422079 h 650734"/>
              <a:gd name="connsiteX22" fmla="*/ 164432 w 317549"/>
              <a:gd name="connsiteY22" fmla="*/ 432336 h 650734"/>
              <a:gd name="connsiteX23" fmla="*/ 143293 w 317549"/>
              <a:gd name="connsiteY23" fmla="*/ 455029 h 650734"/>
              <a:gd name="connsiteX24" fmla="*/ 122063 w 317549"/>
              <a:gd name="connsiteY24" fmla="*/ 467369 h 650734"/>
              <a:gd name="connsiteX25" fmla="*/ 121251 w 317549"/>
              <a:gd name="connsiteY25" fmla="*/ 467943 h 650734"/>
              <a:gd name="connsiteX26" fmla="*/ 145620 w 317549"/>
              <a:gd name="connsiteY26" fmla="*/ 461425 h 650734"/>
              <a:gd name="connsiteX27" fmla="*/ 148135 w 317549"/>
              <a:gd name="connsiteY27" fmla="*/ 460587 h 650734"/>
              <a:gd name="connsiteX28" fmla="*/ 147810 w 317549"/>
              <a:gd name="connsiteY28" fmla="*/ 463600 h 650734"/>
              <a:gd name="connsiteX29" fmla="*/ 121007 w 317549"/>
              <a:gd name="connsiteY29" fmla="*/ 488000 h 650734"/>
              <a:gd name="connsiteX30" fmla="*/ 78735 w 317549"/>
              <a:gd name="connsiteY30" fmla="*/ 497261 h 650734"/>
              <a:gd name="connsiteX31" fmla="*/ 70627 w 317549"/>
              <a:gd name="connsiteY31" fmla="*/ 497683 h 650734"/>
              <a:gd name="connsiteX32" fmla="*/ 69082 w 317549"/>
              <a:gd name="connsiteY32" fmla="*/ 498175 h 650734"/>
              <a:gd name="connsiteX33" fmla="*/ 69900 w 317549"/>
              <a:gd name="connsiteY33" fmla="*/ 499664 h 650734"/>
              <a:gd name="connsiteX34" fmla="*/ 78155 w 317549"/>
              <a:gd name="connsiteY34" fmla="*/ 513756 h 650734"/>
              <a:gd name="connsiteX35" fmla="*/ 79070 w 317549"/>
              <a:gd name="connsiteY35" fmla="*/ 518471 h 650734"/>
              <a:gd name="connsiteX36" fmla="*/ 78374 w 317549"/>
              <a:gd name="connsiteY36" fmla="*/ 520213 h 650734"/>
              <a:gd name="connsiteX37" fmla="*/ 76738 w 317549"/>
              <a:gd name="connsiteY37" fmla="*/ 519329 h 650734"/>
              <a:gd name="connsiteX38" fmla="*/ 71450 w 317549"/>
              <a:gd name="connsiteY38" fmla="*/ 511892 h 650734"/>
              <a:gd name="connsiteX39" fmla="*/ 63372 w 317549"/>
              <a:gd name="connsiteY39" fmla="*/ 504261 h 650734"/>
              <a:gd name="connsiteX40" fmla="*/ 61807 w 317549"/>
              <a:gd name="connsiteY40" fmla="*/ 499765 h 650734"/>
              <a:gd name="connsiteX41" fmla="*/ 72923 w 317549"/>
              <a:gd name="connsiteY41" fmla="*/ 466851 h 650734"/>
              <a:gd name="connsiteX42" fmla="*/ 85933 w 317549"/>
              <a:gd name="connsiteY42" fmla="*/ 430055 h 650734"/>
              <a:gd name="connsiteX43" fmla="*/ 102032 w 317549"/>
              <a:gd name="connsiteY43" fmla="*/ 386310 h 650734"/>
              <a:gd name="connsiteX44" fmla="*/ 114016 w 317549"/>
              <a:gd name="connsiteY44" fmla="*/ 354818 h 650734"/>
              <a:gd name="connsiteX45" fmla="*/ 130532 w 317549"/>
              <a:gd name="connsiteY45" fmla="*/ 314197 h 650734"/>
              <a:gd name="connsiteX46" fmla="*/ 141805 w 317549"/>
              <a:gd name="connsiteY46" fmla="*/ 287333 h 650734"/>
              <a:gd name="connsiteX47" fmla="*/ 154511 w 317549"/>
              <a:gd name="connsiteY47" fmla="*/ 258035 h 650734"/>
              <a:gd name="connsiteX48" fmla="*/ 170483 w 317549"/>
              <a:gd name="connsiteY48" fmla="*/ 222967 h 650734"/>
              <a:gd name="connsiteX49" fmla="*/ 191784 w 317549"/>
              <a:gd name="connsiteY49" fmla="*/ 178342 h 650734"/>
              <a:gd name="connsiteX50" fmla="*/ 212044 w 317549"/>
              <a:gd name="connsiteY50" fmla="*/ 140287 h 650734"/>
              <a:gd name="connsiteX51" fmla="*/ 226161 w 317549"/>
              <a:gd name="connsiteY51" fmla="*/ 115353 h 650734"/>
              <a:gd name="connsiteX52" fmla="*/ 244440 w 317549"/>
              <a:gd name="connsiteY52" fmla="*/ 85497 h 650734"/>
              <a:gd name="connsiteX53" fmla="*/ 257963 w 317549"/>
              <a:gd name="connsiteY53" fmla="*/ 65242 h 650734"/>
              <a:gd name="connsiteX54" fmla="*/ 258044 w 317549"/>
              <a:gd name="connsiteY54" fmla="*/ 64130 h 650734"/>
              <a:gd name="connsiteX55" fmla="*/ 248712 w 317549"/>
              <a:gd name="connsiteY55" fmla="*/ 76840 h 650734"/>
              <a:gd name="connsiteX56" fmla="*/ 228173 w 317549"/>
              <a:gd name="connsiteY56" fmla="*/ 107342 h 650734"/>
              <a:gd name="connsiteX57" fmla="*/ 210022 w 317549"/>
              <a:gd name="connsiteY57" fmla="*/ 137544 h 650734"/>
              <a:gd name="connsiteX58" fmla="*/ 196437 w 317549"/>
              <a:gd name="connsiteY58" fmla="*/ 161598 h 650734"/>
              <a:gd name="connsiteX59" fmla="*/ 167556 w 317549"/>
              <a:gd name="connsiteY59" fmla="*/ 218892 h 650734"/>
              <a:gd name="connsiteX60" fmla="*/ 142206 w 317549"/>
              <a:gd name="connsiteY60" fmla="*/ 273662 h 650734"/>
              <a:gd name="connsiteX61" fmla="*/ 126778 w 317549"/>
              <a:gd name="connsiteY61" fmla="*/ 309528 h 650734"/>
              <a:gd name="connsiteX62" fmla="*/ 108494 w 317549"/>
              <a:gd name="connsiteY62" fmla="*/ 353792 h 650734"/>
              <a:gd name="connsiteX63" fmla="*/ 95413 w 317549"/>
              <a:gd name="connsiteY63" fmla="*/ 387570 h 650734"/>
              <a:gd name="connsiteX64" fmla="*/ 78796 w 317549"/>
              <a:gd name="connsiteY64" fmla="*/ 431676 h 650734"/>
              <a:gd name="connsiteX65" fmla="*/ 65409 w 317549"/>
              <a:gd name="connsiteY65" fmla="*/ 469162 h 650734"/>
              <a:gd name="connsiteX66" fmla="*/ 53837 w 317549"/>
              <a:gd name="connsiteY66" fmla="*/ 502427 h 650734"/>
              <a:gd name="connsiteX67" fmla="*/ 42000 w 317549"/>
              <a:gd name="connsiteY67" fmla="*/ 537984 h 650734"/>
              <a:gd name="connsiteX68" fmla="*/ 32149 w 317549"/>
              <a:gd name="connsiteY68" fmla="*/ 568094 h 650734"/>
              <a:gd name="connsiteX69" fmla="*/ 17066 w 317549"/>
              <a:gd name="connsiteY69" fmla="*/ 616742 h 650734"/>
              <a:gd name="connsiteX70" fmla="*/ 9588 w 317549"/>
              <a:gd name="connsiteY70" fmla="*/ 641756 h 650734"/>
              <a:gd name="connsiteX71" fmla="*/ 4386 w 317549"/>
              <a:gd name="connsiteY71" fmla="*/ 649428 h 650734"/>
              <a:gd name="connsiteX72" fmla="*/ 759 w 317549"/>
              <a:gd name="connsiteY72" fmla="*/ 650413 h 650734"/>
              <a:gd name="connsiteX73" fmla="*/ 363 w 317549"/>
              <a:gd name="connsiteY73" fmla="*/ 647141 h 650734"/>
              <a:gd name="connsiteX74" fmla="*/ 4274 w 317549"/>
              <a:gd name="connsiteY74" fmla="*/ 633491 h 650734"/>
              <a:gd name="connsiteX75" fmla="*/ 12286 w 317549"/>
              <a:gd name="connsiteY75" fmla="*/ 607069 h 650734"/>
              <a:gd name="connsiteX76" fmla="*/ 21710 w 317549"/>
              <a:gd name="connsiteY76" fmla="*/ 576263 h 650734"/>
              <a:gd name="connsiteX77" fmla="*/ 34715 w 317549"/>
              <a:gd name="connsiteY77" fmla="*/ 535469 h 650734"/>
              <a:gd name="connsiteX78" fmla="*/ 46262 w 317549"/>
              <a:gd name="connsiteY78" fmla="*/ 500609 h 650734"/>
              <a:gd name="connsiteX79" fmla="*/ 44078 w 317549"/>
              <a:gd name="connsiteY79" fmla="*/ 497302 h 650734"/>
              <a:gd name="connsiteX80" fmla="*/ 28192 w 317549"/>
              <a:gd name="connsiteY80" fmla="*/ 498521 h 650734"/>
              <a:gd name="connsiteX81" fmla="*/ 13876 w 317549"/>
              <a:gd name="connsiteY81" fmla="*/ 502717 h 650734"/>
              <a:gd name="connsiteX82" fmla="*/ 12890 w 317549"/>
              <a:gd name="connsiteY82" fmla="*/ 502966 h 650734"/>
              <a:gd name="connsiteX83" fmla="*/ 10376 w 317549"/>
              <a:gd name="connsiteY83" fmla="*/ 502509 h 650734"/>
              <a:gd name="connsiteX84" fmla="*/ 11514 w 317549"/>
              <a:gd name="connsiteY84" fmla="*/ 500243 h 650734"/>
              <a:gd name="connsiteX85" fmla="*/ 37240 w 317549"/>
              <a:gd name="connsiteY85" fmla="*/ 487725 h 650734"/>
              <a:gd name="connsiteX86" fmla="*/ 37976 w 317549"/>
              <a:gd name="connsiteY86" fmla="*/ 487253 h 650734"/>
              <a:gd name="connsiteX87" fmla="*/ 33892 w 317549"/>
              <a:gd name="connsiteY87" fmla="*/ 485241 h 650734"/>
              <a:gd name="connsiteX88" fmla="*/ 18722 w 317549"/>
              <a:gd name="connsiteY88" fmla="*/ 475640 h 650734"/>
              <a:gd name="connsiteX89" fmla="*/ 17534 w 317549"/>
              <a:gd name="connsiteY89" fmla="*/ 473430 h 650734"/>
              <a:gd name="connsiteX90" fmla="*/ 20084 w 317549"/>
              <a:gd name="connsiteY90" fmla="*/ 473135 h 650734"/>
              <a:gd name="connsiteX91" fmla="*/ 39455 w 317549"/>
              <a:gd name="connsiteY91" fmla="*/ 476762 h 650734"/>
              <a:gd name="connsiteX92" fmla="*/ 44321 w 317549"/>
              <a:gd name="connsiteY92" fmla="*/ 471611 h 650734"/>
              <a:gd name="connsiteX93" fmla="*/ 38733 w 317549"/>
              <a:gd name="connsiteY93" fmla="*/ 452179 h 650734"/>
              <a:gd name="connsiteX94" fmla="*/ 22990 w 317549"/>
              <a:gd name="connsiteY94" fmla="*/ 422978 h 650734"/>
              <a:gd name="connsiteX95" fmla="*/ 20297 w 317549"/>
              <a:gd name="connsiteY95" fmla="*/ 418991 h 650734"/>
              <a:gd name="connsiteX96" fmla="*/ 20155 w 317549"/>
              <a:gd name="connsiteY96" fmla="*/ 416867 h 650734"/>
              <a:gd name="connsiteX97" fmla="*/ 22492 w 317549"/>
              <a:gd name="connsiteY97" fmla="*/ 416857 h 650734"/>
              <a:gd name="connsiteX98" fmla="*/ 27552 w 317549"/>
              <a:gd name="connsiteY98" fmla="*/ 420230 h 650734"/>
              <a:gd name="connsiteX99" fmla="*/ 43448 w 317549"/>
              <a:gd name="connsiteY99" fmla="*/ 434384 h 650734"/>
              <a:gd name="connsiteX100" fmla="*/ 44789 w 317549"/>
              <a:gd name="connsiteY100" fmla="*/ 436029 h 650734"/>
              <a:gd name="connsiteX101" fmla="*/ 46272 w 317549"/>
              <a:gd name="connsiteY101" fmla="*/ 426687 h 650734"/>
              <a:gd name="connsiteX102" fmla="*/ 48701 w 317549"/>
              <a:gd name="connsiteY102" fmla="*/ 406824 h 650734"/>
              <a:gd name="connsiteX103" fmla="*/ 53481 w 317549"/>
              <a:gd name="connsiteY103" fmla="*/ 379888 h 650734"/>
              <a:gd name="connsiteX104" fmla="*/ 65318 w 317549"/>
              <a:gd name="connsiteY104" fmla="*/ 334533 h 650734"/>
              <a:gd name="connsiteX105" fmla="*/ 85115 w 317549"/>
              <a:gd name="connsiteY105" fmla="*/ 280805 h 650734"/>
              <a:gd name="connsiteX106" fmla="*/ 99060 w 317549"/>
              <a:gd name="connsiteY106" fmla="*/ 249836 h 650734"/>
              <a:gd name="connsiteX107" fmla="*/ 121383 w 317549"/>
              <a:gd name="connsiteY107" fmla="*/ 206014 h 650734"/>
              <a:gd name="connsiteX108" fmla="*/ 148938 w 317549"/>
              <a:gd name="connsiteY108" fmla="*/ 157788 h 650734"/>
              <a:gd name="connsiteX109" fmla="*/ 175024 w 317549"/>
              <a:gd name="connsiteY109" fmla="*/ 116710 h 650734"/>
              <a:gd name="connsiteX110" fmla="*/ 198876 w 317549"/>
              <a:gd name="connsiteY110" fmla="*/ 82002 h 650734"/>
              <a:gd name="connsiteX111" fmla="*/ 243881 w 317549"/>
              <a:gd name="connsiteY111" fmla="*/ 26084 h 650734"/>
              <a:gd name="connsiteX112" fmla="*/ 268078 w 317549"/>
              <a:gd name="connsiteY112" fmla="*/ 4199 h 650734"/>
              <a:gd name="connsiteX113" fmla="*/ 281601 w 317549"/>
              <a:gd name="connsiteY113" fmla="*/ 175 h 650734"/>
              <a:gd name="connsiteX114" fmla="*/ 293972 w 317549"/>
              <a:gd name="connsiteY114" fmla="*/ 5032 h 650734"/>
              <a:gd name="connsiteX115" fmla="*/ 314653 w 317549"/>
              <a:gd name="connsiteY115" fmla="*/ 33659 h 650734"/>
              <a:gd name="connsiteX116" fmla="*/ 317406 w 317549"/>
              <a:gd name="connsiteY116" fmla="*/ 50906 h 650734"/>
              <a:gd name="connsiteX117" fmla="*/ 315125 w 317549"/>
              <a:gd name="connsiteY117" fmla="*/ 82464 h 650734"/>
              <a:gd name="connsiteX118" fmla="*/ 305153 w 317549"/>
              <a:gd name="connsiteY118" fmla="*/ 114083 h 650734"/>
              <a:gd name="connsiteX119" fmla="*/ 285604 w 317549"/>
              <a:gd name="connsiteY119" fmla="*/ 153897 h 650734"/>
              <a:gd name="connsiteX120" fmla="*/ 267910 w 317549"/>
              <a:gd name="connsiteY120" fmla="*/ 181700 h 650734"/>
              <a:gd name="connsiteX121" fmla="*/ 244963 w 317549"/>
              <a:gd name="connsiteY121" fmla="*/ 200553 h 650734"/>
              <a:gd name="connsiteX122" fmla="*/ 240421 w 317549"/>
              <a:gd name="connsiteY122" fmla="*/ 202905 h 650734"/>
              <a:gd name="connsiteX123" fmla="*/ 241757 w 317549"/>
              <a:gd name="connsiteY123" fmla="*/ 203179 h 650734"/>
              <a:gd name="connsiteX124" fmla="*/ 265756 w 317549"/>
              <a:gd name="connsiteY124" fmla="*/ 194452 h 650734"/>
              <a:gd name="connsiteX125" fmla="*/ 268667 w 317549"/>
              <a:gd name="connsiteY125" fmla="*/ 193680 h 650734"/>
              <a:gd name="connsiteX126" fmla="*/ 268855 w 317549"/>
              <a:gd name="connsiteY126" fmla="*/ 197053 h 650734"/>
              <a:gd name="connsiteX127" fmla="*/ 263079 w 317549"/>
              <a:gd name="connsiteY127" fmla="*/ 214625 h 650734"/>
              <a:gd name="connsiteX128" fmla="*/ 251491 w 317549"/>
              <a:gd name="connsiteY128" fmla="*/ 238832 h 650734"/>
              <a:gd name="connsiteX129" fmla="*/ 221462 w 317549"/>
              <a:gd name="connsiteY129" fmla="*/ 265335 h 650734"/>
              <a:gd name="connsiteX130" fmla="*/ 220482 w 317549"/>
              <a:gd name="connsiteY130" fmla="*/ 266311 h 650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317549" h="650734">
                <a:moveTo>
                  <a:pt x="220482" y="266336"/>
                </a:moveTo>
                <a:cubicBezTo>
                  <a:pt x="224988" y="265600"/>
                  <a:pt x="229189" y="264182"/>
                  <a:pt x="233223" y="262348"/>
                </a:cubicBezTo>
                <a:cubicBezTo>
                  <a:pt x="236454" y="260880"/>
                  <a:pt x="239542" y="259107"/>
                  <a:pt x="242707" y="257481"/>
                </a:cubicBezTo>
                <a:cubicBezTo>
                  <a:pt x="243510" y="257070"/>
                  <a:pt x="244379" y="256374"/>
                  <a:pt x="245222" y="257324"/>
                </a:cubicBezTo>
                <a:cubicBezTo>
                  <a:pt x="245938" y="258132"/>
                  <a:pt x="245735" y="259072"/>
                  <a:pt x="245258" y="259935"/>
                </a:cubicBezTo>
                <a:cubicBezTo>
                  <a:pt x="239791" y="269755"/>
                  <a:pt x="233360" y="278818"/>
                  <a:pt x="224891" y="286337"/>
                </a:cubicBezTo>
                <a:cubicBezTo>
                  <a:pt x="219608" y="291031"/>
                  <a:pt x="213801" y="294882"/>
                  <a:pt x="207192" y="297955"/>
                </a:cubicBezTo>
                <a:cubicBezTo>
                  <a:pt x="210047" y="298037"/>
                  <a:pt x="216423" y="296487"/>
                  <a:pt x="220172" y="294877"/>
                </a:cubicBezTo>
                <a:cubicBezTo>
                  <a:pt x="221107" y="294475"/>
                  <a:pt x="222036" y="294069"/>
                  <a:pt x="222981" y="293708"/>
                </a:cubicBezTo>
                <a:cubicBezTo>
                  <a:pt x="224124" y="293271"/>
                  <a:pt x="225384" y="292133"/>
                  <a:pt x="226486" y="293231"/>
                </a:cubicBezTo>
                <a:cubicBezTo>
                  <a:pt x="227574" y="294308"/>
                  <a:pt x="226847" y="295811"/>
                  <a:pt x="226446" y="297076"/>
                </a:cubicBezTo>
                <a:cubicBezTo>
                  <a:pt x="223733" y="305525"/>
                  <a:pt x="220802" y="313897"/>
                  <a:pt x="217566" y="322167"/>
                </a:cubicBezTo>
                <a:cubicBezTo>
                  <a:pt x="210565" y="340065"/>
                  <a:pt x="202579" y="357495"/>
                  <a:pt x="192236" y="373721"/>
                </a:cubicBezTo>
                <a:cubicBezTo>
                  <a:pt x="182548" y="388926"/>
                  <a:pt x="171250" y="402734"/>
                  <a:pt x="156644" y="413667"/>
                </a:cubicBezTo>
                <a:cubicBezTo>
                  <a:pt x="143619" y="423420"/>
                  <a:pt x="129714" y="431417"/>
                  <a:pt x="114245" y="436548"/>
                </a:cubicBezTo>
                <a:cubicBezTo>
                  <a:pt x="110907" y="437655"/>
                  <a:pt x="107448" y="438392"/>
                  <a:pt x="104075" y="439560"/>
                </a:cubicBezTo>
                <a:cubicBezTo>
                  <a:pt x="110171" y="440261"/>
                  <a:pt x="116216" y="441176"/>
                  <a:pt x="122343" y="440536"/>
                </a:cubicBezTo>
                <a:cubicBezTo>
                  <a:pt x="131751" y="439560"/>
                  <a:pt x="140830" y="437421"/>
                  <a:pt x="149303" y="433063"/>
                </a:cubicBezTo>
                <a:cubicBezTo>
                  <a:pt x="155501" y="429877"/>
                  <a:pt x="161287" y="426093"/>
                  <a:pt x="166495" y="421449"/>
                </a:cubicBezTo>
                <a:cubicBezTo>
                  <a:pt x="166998" y="420997"/>
                  <a:pt x="167501" y="420540"/>
                  <a:pt x="168003" y="420093"/>
                </a:cubicBezTo>
                <a:cubicBezTo>
                  <a:pt x="168720" y="419463"/>
                  <a:pt x="169507" y="418747"/>
                  <a:pt x="170442" y="419529"/>
                </a:cubicBezTo>
                <a:cubicBezTo>
                  <a:pt x="171311" y="420256"/>
                  <a:pt x="170996" y="421236"/>
                  <a:pt x="170503" y="422079"/>
                </a:cubicBezTo>
                <a:cubicBezTo>
                  <a:pt x="168496" y="425508"/>
                  <a:pt x="166556" y="428978"/>
                  <a:pt x="164432" y="432336"/>
                </a:cubicBezTo>
                <a:cubicBezTo>
                  <a:pt x="158819" y="441226"/>
                  <a:pt x="151737" y="448791"/>
                  <a:pt x="143293" y="455029"/>
                </a:cubicBezTo>
                <a:cubicBezTo>
                  <a:pt x="136679" y="459916"/>
                  <a:pt x="129455" y="463798"/>
                  <a:pt x="122063" y="467369"/>
                </a:cubicBezTo>
                <a:cubicBezTo>
                  <a:pt x="121916" y="467440"/>
                  <a:pt x="121789" y="467557"/>
                  <a:pt x="121251" y="467943"/>
                </a:cubicBezTo>
                <a:cubicBezTo>
                  <a:pt x="130359" y="468334"/>
                  <a:pt x="138538" y="467019"/>
                  <a:pt x="145620" y="461425"/>
                </a:cubicBezTo>
                <a:cubicBezTo>
                  <a:pt x="146316" y="460877"/>
                  <a:pt x="147027" y="459500"/>
                  <a:pt x="148135" y="460587"/>
                </a:cubicBezTo>
                <a:cubicBezTo>
                  <a:pt x="149105" y="461542"/>
                  <a:pt x="148369" y="462650"/>
                  <a:pt x="147810" y="463600"/>
                </a:cubicBezTo>
                <a:cubicBezTo>
                  <a:pt x="141399" y="474502"/>
                  <a:pt x="132290" y="482498"/>
                  <a:pt x="121007" y="488000"/>
                </a:cubicBezTo>
                <a:cubicBezTo>
                  <a:pt x="107687" y="494492"/>
                  <a:pt x="93442" y="496971"/>
                  <a:pt x="78735" y="497261"/>
                </a:cubicBezTo>
                <a:cubicBezTo>
                  <a:pt x="76032" y="497317"/>
                  <a:pt x="73329" y="497515"/>
                  <a:pt x="70627" y="497683"/>
                </a:cubicBezTo>
                <a:cubicBezTo>
                  <a:pt x="70083" y="497718"/>
                  <a:pt x="69291" y="497434"/>
                  <a:pt x="69082" y="498175"/>
                </a:cubicBezTo>
                <a:cubicBezTo>
                  <a:pt x="68915" y="498780"/>
                  <a:pt x="69499" y="499247"/>
                  <a:pt x="69900" y="499664"/>
                </a:cubicBezTo>
                <a:cubicBezTo>
                  <a:pt x="73776" y="503708"/>
                  <a:pt x="76443" y="508442"/>
                  <a:pt x="78155" y="513756"/>
                </a:cubicBezTo>
                <a:cubicBezTo>
                  <a:pt x="78653" y="515306"/>
                  <a:pt x="78933" y="516870"/>
                  <a:pt x="79070" y="518471"/>
                </a:cubicBezTo>
                <a:cubicBezTo>
                  <a:pt x="79126" y="519141"/>
                  <a:pt x="79156" y="519924"/>
                  <a:pt x="78374" y="520213"/>
                </a:cubicBezTo>
                <a:cubicBezTo>
                  <a:pt x="77581" y="520503"/>
                  <a:pt x="77139" y="519883"/>
                  <a:pt x="76738" y="519329"/>
                </a:cubicBezTo>
                <a:cubicBezTo>
                  <a:pt x="74970" y="516855"/>
                  <a:pt x="73177" y="514391"/>
                  <a:pt x="71450" y="511892"/>
                </a:cubicBezTo>
                <a:cubicBezTo>
                  <a:pt x="69296" y="508773"/>
                  <a:pt x="66476" y="506329"/>
                  <a:pt x="63372" y="504261"/>
                </a:cubicBezTo>
                <a:cubicBezTo>
                  <a:pt x="61538" y="503042"/>
                  <a:pt x="61147" y="501716"/>
                  <a:pt x="61807" y="499765"/>
                </a:cubicBezTo>
                <a:cubicBezTo>
                  <a:pt x="65521" y="488797"/>
                  <a:pt x="69133" y="477794"/>
                  <a:pt x="72923" y="466851"/>
                </a:cubicBezTo>
                <a:cubicBezTo>
                  <a:pt x="77175" y="454557"/>
                  <a:pt x="81503" y="442288"/>
                  <a:pt x="85933" y="430055"/>
                </a:cubicBezTo>
                <a:cubicBezTo>
                  <a:pt x="91222" y="415445"/>
                  <a:pt x="96612" y="400870"/>
                  <a:pt x="102032" y="386310"/>
                </a:cubicBezTo>
                <a:cubicBezTo>
                  <a:pt x="105949" y="375784"/>
                  <a:pt x="109876" y="365257"/>
                  <a:pt x="114016" y="354818"/>
                </a:cubicBezTo>
                <a:cubicBezTo>
                  <a:pt x="119406" y="341228"/>
                  <a:pt x="124969" y="327710"/>
                  <a:pt x="130532" y="314197"/>
                </a:cubicBezTo>
                <a:cubicBezTo>
                  <a:pt x="134230" y="305215"/>
                  <a:pt x="138127" y="296319"/>
                  <a:pt x="141805" y="287333"/>
                </a:cubicBezTo>
                <a:cubicBezTo>
                  <a:pt x="145834" y="277477"/>
                  <a:pt x="150126" y="267738"/>
                  <a:pt x="154511" y="258035"/>
                </a:cubicBezTo>
                <a:cubicBezTo>
                  <a:pt x="159794" y="246325"/>
                  <a:pt x="165133" y="234641"/>
                  <a:pt x="170483" y="222967"/>
                </a:cubicBezTo>
                <a:cubicBezTo>
                  <a:pt x="177351" y="207980"/>
                  <a:pt x="184235" y="192999"/>
                  <a:pt x="191784" y="178342"/>
                </a:cubicBezTo>
                <a:cubicBezTo>
                  <a:pt x="198368" y="165571"/>
                  <a:pt x="205180" y="152911"/>
                  <a:pt x="212044" y="140287"/>
                </a:cubicBezTo>
                <a:cubicBezTo>
                  <a:pt x="216606" y="131894"/>
                  <a:pt x="221320" y="123583"/>
                  <a:pt x="226161" y="115353"/>
                </a:cubicBezTo>
                <a:cubicBezTo>
                  <a:pt x="232080" y="105300"/>
                  <a:pt x="238049" y="95271"/>
                  <a:pt x="244440" y="85497"/>
                </a:cubicBezTo>
                <a:cubicBezTo>
                  <a:pt x="248880" y="78700"/>
                  <a:pt x="253244" y="71857"/>
                  <a:pt x="257963" y="65242"/>
                </a:cubicBezTo>
                <a:cubicBezTo>
                  <a:pt x="258146" y="64983"/>
                  <a:pt x="258400" y="64714"/>
                  <a:pt x="258044" y="64130"/>
                </a:cubicBezTo>
                <a:cubicBezTo>
                  <a:pt x="254890" y="68418"/>
                  <a:pt x="251740" y="72583"/>
                  <a:pt x="248712" y="76840"/>
                </a:cubicBezTo>
                <a:cubicBezTo>
                  <a:pt x="241610" y="86838"/>
                  <a:pt x="234737" y="96983"/>
                  <a:pt x="228173" y="107342"/>
                </a:cubicBezTo>
                <a:cubicBezTo>
                  <a:pt x="221889" y="117269"/>
                  <a:pt x="215798" y="127312"/>
                  <a:pt x="210022" y="137544"/>
                </a:cubicBezTo>
                <a:cubicBezTo>
                  <a:pt x="205495" y="145560"/>
                  <a:pt x="200898" y="153541"/>
                  <a:pt x="196437" y="161598"/>
                </a:cubicBezTo>
                <a:cubicBezTo>
                  <a:pt x="186069" y="180324"/>
                  <a:pt x="176924" y="199664"/>
                  <a:pt x="167556" y="218892"/>
                </a:cubicBezTo>
                <a:cubicBezTo>
                  <a:pt x="158742" y="236983"/>
                  <a:pt x="150385" y="255282"/>
                  <a:pt x="142206" y="273662"/>
                </a:cubicBezTo>
                <a:cubicBezTo>
                  <a:pt x="136918" y="285549"/>
                  <a:pt x="131817" y="297529"/>
                  <a:pt x="126778" y="309528"/>
                </a:cubicBezTo>
                <a:cubicBezTo>
                  <a:pt x="120595" y="324245"/>
                  <a:pt x="114463" y="338988"/>
                  <a:pt x="108494" y="353792"/>
                </a:cubicBezTo>
                <a:cubicBezTo>
                  <a:pt x="103978" y="364988"/>
                  <a:pt x="99711" y="376287"/>
                  <a:pt x="95413" y="387570"/>
                </a:cubicBezTo>
                <a:cubicBezTo>
                  <a:pt x="89825" y="402251"/>
                  <a:pt x="84226" y="416933"/>
                  <a:pt x="78796" y="431676"/>
                </a:cubicBezTo>
                <a:cubicBezTo>
                  <a:pt x="74208" y="444127"/>
                  <a:pt x="69824" y="456650"/>
                  <a:pt x="65409" y="469162"/>
                </a:cubicBezTo>
                <a:cubicBezTo>
                  <a:pt x="61503" y="480232"/>
                  <a:pt x="57611" y="491312"/>
                  <a:pt x="53837" y="502427"/>
                </a:cubicBezTo>
                <a:cubicBezTo>
                  <a:pt x="49818" y="514254"/>
                  <a:pt x="45917" y="526121"/>
                  <a:pt x="42000" y="537984"/>
                </a:cubicBezTo>
                <a:cubicBezTo>
                  <a:pt x="38688" y="548012"/>
                  <a:pt x="35365" y="558035"/>
                  <a:pt x="32149" y="568094"/>
                </a:cubicBezTo>
                <a:cubicBezTo>
                  <a:pt x="26983" y="584269"/>
                  <a:pt x="21781" y="600429"/>
                  <a:pt x="17066" y="616742"/>
                </a:cubicBezTo>
                <a:cubicBezTo>
                  <a:pt x="14648" y="625104"/>
                  <a:pt x="12078" y="633420"/>
                  <a:pt x="9588" y="641756"/>
                </a:cubicBezTo>
                <a:cubicBezTo>
                  <a:pt x="8659" y="644865"/>
                  <a:pt x="6754" y="647289"/>
                  <a:pt x="4386" y="649428"/>
                </a:cubicBezTo>
                <a:cubicBezTo>
                  <a:pt x="3304" y="650403"/>
                  <a:pt x="2070" y="651206"/>
                  <a:pt x="759" y="650413"/>
                </a:cubicBezTo>
                <a:cubicBezTo>
                  <a:pt x="-440" y="649692"/>
                  <a:pt x="68" y="648229"/>
                  <a:pt x="363" y="647141"/>
                </a:cubicBezTo>
                <a:cubicBezTo>
                  <a:pt x="1602" y="642574"/>
                  <a:pt x="2913" y="638028"/>
                  <a:pt x="4274" y="633491"/>
                </a:cubicBezTo>
                <a:cubicBezTo>
                  <a:pt x="6916" y="624677"/>
                  <a:pt x="9604" y="615873"/>
                  <a:pt x="12286" y="607069"/>
                </a:cubicBezTo>
                <a:cubicBezTo>
                  <a:pt x="15415" y="596797"/>
                  <a:pt x="18494" y="586509"/>
                  <a:pt x="21710" y="576263"/>
                </a:cubicBezTo>
                <a:cubicBezTo>
                  <a:pt x="25982" y="562643"/>
                  <a:pt x="30310" y="549043"/>
                  <a:pt x="34715" y="535469"/>
                </a:cubicBezTo>
                <a:cubicBezTo>
                  <a:pt x="38489" y="523825"/>
                  <a:pt x="42396" y="512222"/>
                  <a:pt x="46262" y="500609"/>
                </a:cubicBezTo>
                <a:cubicBezTo>
                  <a:pt x="47116" y="498048"/>
                  <a:pt x="46857" y="497550"/>
                  <a:pt x="44078" y="497302"/>
                </a:cubicBezTo>
                <a:cubicBezTo>
                  <a:pt x="38723" y="496824"/>
                  <a:pt x="33425" y="497342"/>
                  <a:pt x="28192" y="498521"/>
                </a:cubicBezTo>
                <a:cubicBezTo>
                  <a:pt x="23330" y="499613"/>
                  <a:pt x="18463" y="500700"/>
                  <a:pt x="13876" y="502717"/>
                </a:cubicBezTo>
                <a:cubicBezTo>
                  <a:pt x="13571" y="502849"/>
                  <a:pt x="13226" y="502905"/>
                  <a:pt x="12890" y="502966"/>
                </a:cubicBezTo>
                <a:cubicBezTo>
                  <a:pt x="11991" y="503128"/>
                  <a:pt x="10924" y="503560"/>
                  <a:pt x="10376" y="502509"/>
                </a:cubicBezTo>
                <a:cubicBezTo>
                  <a:pt x="9807" y="501422"/>
                  <a:pt x="10787" y="500736"/>
                  <a:pt x="11514" y="500243"/>
                </a:cubicBezTo>
                <a:cubicBezTo>
                  <a:pt x="19485" y="494838"/>
                  <a:pt x="27313" y="489122"/>
                  <a:pt x="37240" y="487725"/>
                </a:cubicBezTo>
                <a:cubicBezTo>
                  <a:pt x="37453" y="487695"/>
                  <a:pt x="37636" y="487482"/>
                  <a:pt x="37976" y="487253"/>
                </a:cubicBezTo>
                <a:cubicBezTo>
                  <a:pt x="36813" y="486008"/>
                  <a:pt x="35218" y="485815"/>
                  <a:pt x="33892" y="485241"/>
                </a:cubicBezTo>
                <a:cubicBezTo>
                  <a:pt x="28324" y="482823"/>
                  <a:pt x="23396" y="479440"/>
                  <a:pt x="18722" y="475640"/>
                </a:cubicBezTo>
                <a:cubicBezTo>
                  <a:pt x="18057" y="475101"/>
                  <a:pt x="16904" y="474517"/>
                  <a:pt x="17534" y="473430"/>
                </a:cubicBezTo>
                <a:cubicBezTo>
                  <a:pt x="18098" y="472459"/>
                  <a:pt x="19190" y="472876"/>
                  <a:pt x="20084" y="473135"/>
                </a:cubicBezTo>
                <a:cubicBezTo>
                  <a:pt x="26424" y="474974"/>
                  <a:pt x="32774" y="476732"/>
                  <a:pt x="39455" y="476762"/>
                </a:cubicBezTo>
                <a:cubicBezTo>
                  <a:pt x="44525" y="476788"/>
                  <a:pt x="45023" y="476447"/>
                  <a:pt x="44321" y="471611"/>
                </a:cubicBezTo>
                <a:cubicBezTo>
                  <a:pt x="43351" y="464900"/>
                  <a:pt x="41268" y="458479"/>
                  <a:pt x="38733" y="452179"/>
                </a:cubicBezTo>
                <a:cubicBezTo>
                  <a:pt x="34578" y="441851"/>
                  <a:pt x="28908" y="432351"/>
                  <a:pt x="22990" y="422978"/>
                </a:cubicBezTo>
                <a:cubicBezTo>
                  <a:pt x="22136" y="421622"/>
                  <a:pt x="20937" y="420499"/>
                  <a:pt x="20297" y="418991"/>
                </a:cubicBezTo>
                <a:cubicBezTo>
                  <a:pt x="19998" y="418279"/>
                  <a:pt x="19540" y="417558"/>
                  <a:pt x="20155" y="416867"/>
                </a:cubicBezTo>
                <a:cubicBezTo>
                  <a:pt x="20866" y="416069"/>
                  <a:pt x="21801" y="416440"/>
                  <a:pt x="22492" y="416857"/>
                </a:cubicBezTo>
                <a:cubicBezTo>
                  <a:pt x="24224" y="417903"/>
                  <a:pt x="25896" y="419067"/>
                  <a:pt x="27552" y="420230"/>
                </a:cubicBezTo>
                <a:cubicBezTo>
                  <a:pt x="33399" y="424330"/>
                  <a:pt x="38688" y="429065"/>
                  <a:pt x="43448" y="434384"/>
                </a:cubicBezTo>
                <a:cubicBezTo>
                  <a:pt x="43834" y="434810"/>
                  <a:pt x="44174" y="435278"/>
                  <a:pt x="44789" y="436029"/>
                </a:cubicBezTo>
                <a:cubicBezTo>
                  <a:pt x="45942" y="432682"/>
                  <a:pt x="46161" y="429644"/>
                  <a:pt x="46272" y="426687"/>
                </a:cubicBezTo>
                <a:cubicBezTo>
                  <a:pt x="46531" y="419986"/>
                  <a:pt x="47878" y="413443"/>
                  <a:pt x="48701" y="406824"/>
                </a:cubicBezTo>
                <a:cubicBezTo>
                  <a:pt x="49828" y="397755"/>
                  <a:pt x="51617" y="388819"/>
                  <a:pt x="53481" y="379888"/>
                </a:cubicBezTo>
                <a:cubicBezTo>
                  <a:pt x="56687" y="364577"/>
                  <a:pt x="60639" y="349453"/>
                  <a:pt x="65318" y="334533"/>
                </a:cubicBezTo>
                <a:cubicBezTo>
                  <a:pt x="71033" y="316305"/>
                  <a:pt x="77724" y="298418"/>
                  <a:pt x="85115" y="280805"/>
                </a:cubicBezTo>
                <a:cubicBezTo>
                  <a:pt x="89494" y="270370"/>
                  <a:pt x="94275" y="260098"/>
                  <a:pt x="99060" y="249836"/>
                </a:cubicBezTo>
                <a:cubicBezTo>
                  <a:pt x="105995" y="234971"/>
                  <a:pt x="113661" y="220483"/>
                  <a:pt x="121383" y="206014"/>
                </a:cubicBezTo>
                <a:cubicBezTo>
                  <a:pt x="130105" y="189671"/>
                  <a:pt x="139382" y="173648"/>
                  <a:pt x="148938" y="157788"/>
                </a:cubicBezTo>
                <a:cubicBezTo>
                  <a:pt x="157310" y="143894"/>
                  <a:pt x="166225" y="130340"/>
                  <a:pt x="175024" y="116710"/>
                </a:cubicBezTo>
                <a:cubicBezTo>
                  <a:pt x="182645" y="104903"/>
                  <a:pt x="190651" y="93376"/>
                  <a:pt x="198876" y="82002"/>
                </a:cubicBezTo>
                <a:cubicBezTo>
                  <a:pt x="212912" y="62591"/>
                  <a:pt x="227767" y="43824"/>
                  <a:pt x="243881" y="26084"/>
                </a:cubicBezTo>
                <a:cubicBezTo>
                  <a:pt x="251222" y="18002"/>
                  <a:pt x="258857" y="10199"/>
                  <a:pt x="268078" y="4199"/>
                </a:cubicBezTo>
                <a:cubicBezTo>
                  <a:pt x="272157" y="1547"/>
                  <a:pt x="276633" y="-648"/>
                  <a:pt x="281601" y="175"/>
                </a:cubicBezTo>
                <a:cubicBezTo>
                  <a:pt x="285970" y="902"/>
                  <a:pt x="290273" y="2335"/>
                  <a:pt x="293972" y="5032"/>
                </a:cubicBezTo>
                <a:cubicBezTo>
                  <a:pt x="303979" y="12327"/>
                  <a:pt x="311381" y="21558"/>
                  <a:pt x="314653" y="33659"/>
                </a:cubicBezTo>
                <a:cubicBezTo>
                  <a:pt x="316172" y="39283"/>
                  <a:pt x="317147" y="45054"/>
                  <a:pt x="317406" y="50906"/>
                </a:cubicBezTo>
                <a:cubicBezTo>
                  <a:pt x="317879" y="61514"/>
                  <a:pt x="317198" y="72060"/>
                  <a:pt x="315125" y="82464"/>
                </a:cubicBezTo>
                <a:cubicBezTo>
                  <a:pt x="312956" y="93346"/>
                  <a:pt x="309415" y="103831"/>
                  <a:pt x="305153" y="114083"/>
                </a:cubicBezTo>
                <a:cubicBezTo>
                  <a:pt x="299463" y="127764"/>
                  <a:pt x="292925" y="141034"/>
                  <a:pt x="285604" y="153897"/>
                </a:cubicBezTo>
                <a:cubicBezTo>
                  <a:pt x="280174" y="163442"/>
                  <a:pt x="274621" y="172942"/>
                  <a:pt x="267910" y="181700"/>
                </a:cubicBezTo>
                <a:cubicBezTo>
                  <a:pt x="261712" y="189793"/>
                  <a:pt x="253894" y="195828"/>
                  <a:pt x="244963" y="200553"/>
                </a:cubicBezTo>
                <a:cubicBezTo>
                  <a:pt x="243475" y="201340"/>
                  <a:pt x="241971" y="202102"/>
                  <a:pt x="240421" y="202905"/>
                </a:cubicBezTo>
                <a:cubicBezTo>
                  <a:pt x="240813" y="203555"/>
                  <a:pt x="241376" y="203286"/>
                  <a:pt x="241757" y="203179"/>
                </a:cubicBezTo>
                <a:cubicBezTo>
                  <a:pt x="249972" y="200863"/>
                  <a:pt x="258258" y="198765"/>
                  <a:pt x="265756" y="194452"/>
                </a:cubicBezTo>
                <a:cubicBezTo>
                  <a:pt x="266589" y="193974"/>
                  <a:pt x="267595" y="192684"/>
                  <a:pt x="268667" y="193680"/>
                </a:cubicBezTo>
                <a:cubicBezTo>
                  <a:pt x="269607" y="194558"/>
                  <a:pt x="269160" y="195905"/>
                  <a:pt x="268855" y="197053"/>
                </a:cubicBezTo>
                <a:cubicBezTo>
                  <a:pt x="267265" y="203017"/>
                  <a:pt x="265436" y="208915"/>
                  <a:pt x="263079" y="214625"/>
                </a:cubicBezTo>
                <a:cubicBezTo>
                  <a:pt x="259655" y="222906"/>
                  <a:pt x="256302" y="231227"/>
                  <a:pt x="251491" y="238832"/>
                </a:cubicBezTo>
                <a:cubicBezTo>
                  <a:pt x="244069" y="250578"/>
                  <a:pt x="233959" y="259315"/>
                  <a:pt x="221462" y="265335"/>
                </a:cubicBezTo>
                <a:cubicBezTo>
                  <a:pt x="221112" y="265503"/>
                  <a:pt x="220599" y="265483"/>
                  <a:pt x="220482" y="266311"/>
                </a:cubicBezTo>
                <a:close/>
              </a:path>
            </a:pathLst>
          </a:custGeom>
          <a:noFill/>
          <a:ln w="6350" cap="flat">
            <a:solidFill>
              <a:schemeClr val="bg1"/>
            </a:solidFill>
            <a:prstDash val="solid"/>
            <a:miter/>
          </a:ln>
        </p:spPr>
        <p:txBody>
          <a:bodyPr rtlCol="0" anchor="ctr"/>
          <a:lstStyle/>
          <a:p>
            <a:endParaRPr lang="de-DE" dirty="0">
              <a:latin typeface="Open Sans" panose="020B0606030504020204" pitchFamily="34" charset="0"/>
            </a:endParaRPr>
          </a:p>
        </p:txBody>
      </p:sp>
      <p:grpSp>
        <p:nvGrpSpPr>
          <p:cNvPr id="118" name="Gruppieren 117">
            <a:extLst>
              <a:ext uri="{FF2B5EF4-FFF2-40B4-BE49-F238E27FC236}">
                <a16:creationId xmlns:a16="http://schemas.microsoft.com/office/drawing/2014/main" id="{8204E151-9D35-B2D6-F808-DC53DDDB66C4}"/>
              </a:ext>
            </a:extLst>
          </p:cNvPr>
          <p:cNvGrpSpPr/>
          <p:nvPr/>
        </p:nvGrpSpPr>
        <p:grpSpPr>
          <a:xfrm rot="293780">
            <a:off x="8993011" y="1962429"/>
            <a:ext cx="485324" cy="440642"/>
            <a:chOff x="9033326" y="1989473"/>
            <a:chExt cx="497685" cy="451865"/>
          </a:xfrm>
        </p:grpSpPr>
        <p:sp>
          <p:nvSpPr>
            <p:cNvPr id="115" name="Freihandform: Form 114">
              <a:extLst>
                <a:ext uri="{FF2B5EF4-FFF2-40B4-BE49-F238E27FC236}">
                  <a16:creationId xmlns:a16="http://schemas.microsoft.com/office/drawing/2014/main" id="{0788072F-AAD6-69CC-767B-81C208E12750}"/>
                </a:ext>
              </a:extLst>
            </p:cNvPr>
            <p:cNvSpPr/>
            <p:nvPr/>
          </p:nvSpPr>
          <p:spPr>
            <a:xfrm>
              <a:off x="9033326" y="2155491"/>
              <a:ext cx="286124" cy="285847"/>
            </a:xfrm>
            <a:custGeom>
              <a:avLst/>
              <a:gdLst>
                <a:gd name="connsiteX0" fmla="*/ 286125 w 286124"/>
                <a:gd name="connsiteY0" fmla="*/ 62041 h 285847"/>
                <a:gd name="connsiteX1" fmla="*/ 74749 w 286124"/>
                <a:gd name="connsiteY1" fmla="*/ 273330 h 285847"/>
                <a:gd name="connsiteX2" fmla="*/ 74749 w 286124"/>
                <a:gd name="connsiteY2" fmla="*/ 273112 h 285847"/>
                <a:gd name="connsiteX3" fmla="*/ 12925 w 286124"/>
                <a:gd name="connsiteY3" fmla="*/ 273112 h 285847"/>
                <a:gd name="connsiteX4" fmla="*/ 12708 w 286124"/>
                <a:gd name="connsiteY4" fmla="*/ 211289 h 285847"/>
                <a:gd name="connsiteX5" fmla="*/ 223866 w 286124"/>
                <a:gd name="connsiteY5" fmla="*/ 0 h 285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124" h="285847">
                  <a:moveTo>
                    <a:pt x="286125" y="62041"/>
                  </a:moveTo>
                  <a:lnTo>
                    <a:pt x="74749" y="273330"/>
                  </a:lnTo>
                  <a:lnTo>
                    <a:pt x="74749" y="273112"/>
                  </a:lnTo>
                  <a:cubicBezTo>
                    <a:pt x="57552" y="290092"/>
                    <a:pt x="29905" y="290092"/>
                    <a:pt x="12925" y="273112"/>
                  </a:cubicBezTo>
                  <a:cubicBezTo>
                    <a:pt x="-4272" y="255915"/>
                    <a:pt x="-4272" y="228268"/>
                    <a:pt x="12708" y="211289"/>
                  </a:cubicBezTo>
                  <a:lnTo>
                    <a:pt x="223866" y="0"/>
                  </a:lnTo>
                </a:path>
              </a:pathLst>
            </a:custGeom>
            <a:ln w="6350">
              <a:solidFill>
                <a:schemeClr val="bg1"/>
              </a:solidFill>
            </a:ln>
          </p:spPr>
          <p:txBody>
            <a:bodyPr rtlCol="0" anchor="ctr"/>
            <a:lstStyle/>
            <a:p>
              <a:endParaRPr lang="de-DE" dirty="0">
                <a:latin typeface="Open Sans" panose="020B0606030504020204" pitchFamily="34" charset="0"/>
              </a:endParaRPr>
            </a:p>
          </p:txBody>
        </p:sp>
        <p:sp>
          <p:nvSpPr>
            <p:cNvPr id="116" name="Freihandform: Form 115">
              <a:extLst>
                <a:ext uri="{FF2B5EF4-FFF2-40B4-BE49-F238E27FC236}">
                  <a16:creationId xmlns:a16="http://schemas.microsoft.com/office/drawing/2014/main" id="{1FE45FE7-8E97-EE89-115E-2F4556120859}"/>
                </a:ext>
              </a:extLst>
            </p:cNvPr>
            <p:cNvSpPr/>
            <p:nvPr/>
          </p:nvSpPr>
          <p:spPr>
            <a:xfrm>
              <a:off x="9170233" y="1989473"/>
              <a:ext cx="360778" cy="285626"/>
            </a:xfrm>
            <a:custGeom>
              <a:avLst/>
              <a:gdLst>
                <a:gd name="connsiteX0" fmla="*/ 334515 w 360778"/>
                <a:gd name="connsiteY0" fmla="*/ 150845 h 285626"/>
                <a:gd name="connsiteX1" fmla="*/ 334297 w 360778"/>
                <a:gd name="connsiteY1" fmla="*/ 150627 h 285626"/>
                <a:gd name="connsiteX2" fmla="*/ 318841 w 360778"/>
                <a:gd name="connsiteY2" fmla="*/ 150409 h 285626"/>
                <a:gd name="connsiteX3" fmla="*/ 318623 w 360778"/>
                <a:gd name="connsiteY3" fmla="*/ 150409 h 285626"/>
                <a:gd name="connsiteX4" fmla="*/ 318623 w 360778"/>
                <a:gd name="connsiteY4" fmla="*/ 150192 h 285626"/>
                <a:gd name="connsiteX5" fmla="*/ 272256 w 360778"/>
                <a:gd name="connsiteY5" fmla="*/ 150845 h 285626"/>
                <a:gd name="connsiteX6" fmla="*/ 264637 w 360778"/>
                <a:gd name="connsiteY6" fmla="*/ 114926 h 285626"/>
                <a:gd name="connsiteX7" fmla="*/ 264637 w 360778"/>
                <a:gd name="connsiteY7" fmla="*/ 114709 h 285626"/>
                <a:gd name="connsiteX8" fmla="*/ 259630 w 360778"/>
                <a:gd name="connsiteY8" fmla="*/ 91198 h 285626"/>
                <a:gd name="connsiteX9" fmla="*/ 209561 w 360778"/>
                <a:gd name="connsiteY9" fmla="*/ 42000 h 285626"/>
                <a:gd name="connsiteX10" fmla="*/ 209561 w 360778"/>
                <a:gd name="connsiteY10" fmla="*/ 42000 h 285626"/>
                <a:gd name="connsiteX11" fmla="*/ 4716 w 360778"/>
                <a:gd name="connsiteY11" fmla="*/ 33075 h 285626"/>
                <a:gd name="connsiteX12" fmla="*/ 4499 w 360778"/>
                <a:gd name="connsiteY12" fmla="*/ 33075 h 285626"/>
                <a:gd name="connsiteX13" fmla="*/ 2104 w 360778"/>
                <a:gd name="connsiteY13" fmla="*/ 48096 h 285626"/>
                <a:gd name="connsiteX14" fmla="*/ 11247 w 360778"/>
                <a:gd name="connsiteY14" fmla="*/ 52450 h 285626"/>
                <a:gd name="connsiteX15" fmla="*/ 11247 w 360778"/>
                <a:gd name="connsiteY15" fmla="*/ 52428 h 285626"/>
                <a:gd name="connsiteX16" fmla="*/ 101152 w 360778"/>
                <a:gd name="connsiteY16" fmla="*/ 87476 h 285626"/>
                <a:gd name="connsiteX17" fmla="*/ 114867 w 360778"/>
                <a:gd name="connsiteY17" fmla="*/ 135541 h 285626"/>
                <a:gd name="connsiteX18" fmla="*/ 85696 w 360778"/>
                <a:gd name="connsiteY18" fmla="*/ 164494 h 285626"/>
                <a:gd name="connsiteX19" fmla="*/ 147302 w 360778"/>
                <a:gd name="connsiteY19" fmla="*/ 226100 h 285626"/>
                <a:gd name="connsiteX20" fmla="*/ 177996 w 360778"/>
                <a:gd name="connsiteY20" fmla="*/ 195188 h 285626"/>
                <a:gd name="connsiteX21" fmla="*/ 177996 w 360778"/>
                <a:gd name="connsiteY21" fmla="*/ 194970 h 285626"/>
                <a:gd name="connsiteX22" fmla="*/ 224147 w 360778"/>
                <a:gd name="connsiteY22" fmla="*/ 194753 h 285626"/>
                <a:gd name="connsiteX23" fmla="*/ 224147 w 360778"/>
                <a:gd name="connsiteY23" fmla="*/ 241077 h 285626"/>
                <a:gd name="connsiteX24" fmla="*/ 223929 w 360778"/>
                <a:gd name="connsiteY24" fmla="*/ 241077 h 285626"/>
                <a:gd name="connsiteX25" fmla="*/ 223711 w 360778"/>
                <a:gd name="connsiteY25" fmla="*/ 256315 h 285626"/>
                <a:gd name="connsiteX26" fmla="*/ 223711 w 360778"/>
                <a:gd name="connsiteY26" fmla="*/ 256315 h 285626"/>
                <a:gd name="connsiteX27" fmla="*/ 246873 w 360778"/>
                <a:gd name="connsiteY27" fmla="*/ 279477 h 285626"/>
                <a:gd name="connsiteX28" fmla="*/ 246656 w 360778"/>
                <a:gd name="connsiteY28" fmla="*/ 279259 h 285626"/>
                <a:gd name="connsiteX29" fmla="*/ 277350 w 360778"/>
                <a:gd name="connsiteY29" fmla="*/ 279259 h 285626"/>
                <a:gd name="connsiteX30" fmla="*/ 277350 w 360778"/>
                <a:gd name="connsiteY30" fmla="*/ 279042 h 285626"/>
                <a:gd name="connsiteX31" fmla="*/ 354411 w 360778"/>
                <a:gd name="connsiteY31" fmla="*/ 201762 h 285626"/>
                <a:gd name="connsiteX32" fmla="*/ 354411 w 360778"/>
                <a:gd name="connsiteY32" fmla="*/ 201545 h 285626"/>
                <a:gd name="connsiteX33" fmla="*/ 354411 w 360778"/>
                <a:gd name="connsiteY33" fmla="*/ 170633 h 285626"/>
                <a:gd name="connsiteX34" fmla="*/ 354194 w 360778"/>
                <a:gd name="connsiteY34" fmla="*/ 170415 h 285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60778" h="285626">
                  <a:moveTo>
                    <a:pt x="334515" y="150845"/>
                  </a:moveTo>
                  <a:lnTo>
                    <a:pt x="334297" y="150627"/>
                  </a:lnTo>
                  <a:cubicBezTo>
                    <a:pt x="329943" y="146273"/>
                    <a:pt x="322977" y="146273"/>
                    <a:pt x="318841" y="150409"/>
                  </a:cubicBezTo>
                  <a:cubicBezTo>
                    <a:pt x="318623" y="150409"/>
                    <a:pt x="318623" y="150409"/>
                    <a:pt x="318623" y="150409"/>
                  </a:cubicBezTo>
                  <a:lnTo>
                    <a:pt x="318623" y="150192"/>
                  </a:lnTo>
                  <a:cubicBezTo>
                    <a:pt x="305997" y="163035"/>
                    <a:pt x="285317" y="163471"/>
                    <a:pt x="272256" y="150845"/>
                  </a:cubicBezTo>
                  <a:cubicBezTo>
                    <a:pt x="262460" y="141484"/>
                    <a:pt x="259630" y="127117"/>
                    <a:pt x="264637" y="114926"/>
                  </a:cubicBezTo>
                  <a:lnTo>
                    <a:pt x="264637" y="114709"/>
                  </a:lnTo>
                  <a:cubicBezTo>
                    <a:pt x="267684" y="106436"/>
                    <a:pt x="265725" y="97293"/>
                    <a:pt x="259630" y="91198"/>
                  </a:cubicBezTo>
                  <a:cubicBezTo>
                    <a:pt x="241562" y="73130"/>
                    <a:pt x="209997" y="41652"/>
                    <a:pt x="209561" y="42000"/>
                  </a:cubicBezTo>
                  <a:lnTo>
                    <a:pt x="209561" y="42000"/>
                  </a:lnTo>
                  <a:cubicBezTo>
                    <a:pt x="152309" y="-10462"/>
                    <a:pt x="65887" y="-14163"/>
                    <a:pt x="4716" y="33075"/>
                  </a:cubicBezTo>
                  <a:lnTo>
                    <a:pt x="4499" y="33075"/>
                  </a:lnTo>
                  <a:cubicBezTo>
                    <a:pt x="-508" y="36558"/>
                    <a:pt x="-1379" y="43307"/>
                    <a:pt x="2104" y="48096"/>
                  </a:cubicBezTo>
                  <a:cubicBezTo>
                    <a:pt x="4063" y="50926"/>
                    <a:pt x="7546" y="52450"/>
                    <a:pt x="11247" y="52450"/>
                  </a:cubicBezTo>
                  <a:lnTo>
                    <a:pt x="11247" y="52428"/>
                  </a:lnTo>
                  <a:cubicBezTo>
                    <a:pt x="44771" y="50904"/>
                    <a:pt x="77424" y="63530"/>
                    <a:pt x="101152" y="87476"/>
                  </a:cubicBezTo>
                  <a:cubicBezTo>
                    <a:pt x="115955" y="102496"/>
                    <a:pt x="129887" y="120347"/>
                    <a:pt x="114867" y="135541"/>
                  </a:cubicBezTo>
                  <a:lnTo>
                    <a:pt x="85696" y="164494"/>
                  </a:lnTo>
                  <a:lnTo>
                    <a:pt x="147302" y="226100"/>
                  </a:lnTo>
                  <a:lnTo>
                    <a:pt x="177996" y="195188"/>
                  </a:lnTo>
                  <a:lnTo>
                    <a:pt x="177996" y="194970"/>
                  </a:lnTo>
                  <a:cubicBezTo>
                    <a:pt x="190622" y="182127"/>
                    <a:pt x="211521" y="182127"/>
                    <a:pt x="224147" y="194753"/>
                  </a:cubicBezTo>
                  <a:cubicBezTo>
                    <a:pt x="236772" y="207379"/>
                    <a:pt x="236772" y="228277"/>
                    <a:pt x="224147" y="241077"/>
                  </a:cubicBezTo>
                  <a:lnTo>
                    <a:pt x="223929" y="241077"/>
                  </a:lnTo>
                  <a:cubicBezTo>
                    <a:pt x="219575" y="245213"/>
                    <a:pt x="219575" y="252179"/>
                    <a:pt x="223711" y="256315"/>
                  </a:cubicBezTo>
                  <a:cubicBezTo>
                    <a:pt x="223711" y="256315"/>
                    <a:pt x="223711" y="256315"/>
                    <a:pt x="223711" y="256315"/>
                  </a:cubicBezTo>
                  <a:lnTo>
                    <a:pt x="246873" y="279477"/>
                  </a:lnTo>
                  <a:lnTo>
                    <a:pt x="246656" y="279259"/>
                  </a:lnTo>
                  <a:cubicBezTo>
                    <a:pt x="254928" y="287749"/>
                    <a:pt x="268860" y="287749"/>
                    <a:pt x="277350" y="279259"/>
                  </a:cubicBezTo>
                  <a:cubicBezTo>
                    <a:pt x="277350" y="279042"/>
                    <a:pt x="277350" y="279042"/>
                    <a:pt x="277350" y="279042"/>
                  </a:cubicBezTo>
                  <a:lnTo>
                    <a:pt x="354411" y="201762"/>
                  </a:lnTo>
                  <a:lnTo>
                    <a:pt x="354411" y="201545"/>
                  </a:lnTo>
                  <a:cubicBezTo>
                    <a:pt x="362901" y="193055"/>
                    <a:pt x="362901" y="179123"/>
                    <a:pt x="354411" y="170633"/>
                  </a:cubicBezTo>
                  <a:cubicBezTo>
                    <a:pt x="354194" y="170415"/>
                    <a:pt x="354194" y="170415"/>
                    <a:pt x="354194" y="170415"/>
                  </a:cubicBezTo>
                  <a:close/>
                </a:path>
              </a:pathLst>
            </a:custGeom>
            <a:ln w="6350">
              <a:solidFill>
                <a:schemeClr val="bg1"/>
              </a:solidFill>
            </a:ln>
          </p:spPr>
          <p:txBody>
            <a:bodyPr rtlCol="0" anchor="ctr"/>
            <a:lstStyle/>
            <a:p>
              <a:endParaRPr lang="de-DE" dirty="0">
                <a:latin typeface="Open Sans" panose="020B0606030504020204" pitchFamily="34" charset="0"/>
              </a:endParaRPr>
            </a:p>
          </p:txBody>
        </p:sp>
        <p:sp>
          <p:nvSpPr>
            <p:cNvPr id="117" name="Freihandform: Form 116">
              <a:extLst>
                <a:ext uri="{FF2B5EF4-FFF2-40B4-BE49-F238E27FC236}">
                  <a16:creationId xmlns:a16="http://schemas.microsoft.com/office/drawing/2014/main" id="{7149EFD4-03FA-AFC6-7CEE-E8AC3B83CD11}"/>
                </a:ext>
              </a:extLst>
            </p:cNvPr>
            <p:cNvSpPr/>
            <p:nvPr/>
          </p:nvSpPr>
          <p:spPr>
            <a:xfrm>
              <a:off x="9396731" y="2140340"/>
              <a:ext cx="92517" cy="92517"/>
            </a:xfrm>
            <a:custGeom>
              <a:avLst/>
              <a:gdLst>
                <a:gd name="connsiteX0" fmla="*/ 92518 w 92517"/>
                <a:gd name="connsiteY0" fmla="*/ 0 h 92517"/>
                <a:gd name="connsiteX1" fmla="*/ 0 w 92517"/>
                <a:gd name="connsiteY1" fmla="*/ 92518 h 92517"/>
              </a:gdLst>
              <a:ahLst/>
              <a:cxnLst>
                <a:cxn ang="0">
                  <a:pos x="connsiteX0" y="connsiteY0"/>
                </a:cxn>
                <a:cxn ang="0">
                  <a:pos x="connsiteX1" y="connsiteY1"/>
                </a:cxn>
              </a:cxnLst>
              <a:rect l="l" t="t" r="r" b="b"/>
              <a:pathLst>
                <a:path w="92517" h="92517">
                  <a:moveTo>
                    <a:pt x="92518" y="0"/>
                  </a:moveTo>
                  <a:lnTo>
                    <a:pt x="0" y="92518"/>
                  </a:lnTo>
                </a:path>
              </a:pathLst>
            </a:custGeom>
            <a:ln w="6350">
              <a:solidFill>
                <a:schemeClr val="bg1"/>
              </a:solidFill>
            </a:ln>
          </p:spPr>
          <p:txBody>
            <a:bodyPr rtlCol="0" anchor="ctr"/>
            <a:lstStyle/>
            <a:p>
              <a:endParaRPr lang="de-DE" dirty="0">
                <a:latin typeface="Open Sans" panose="020B0606030504020204" pitchFamily="34" charset="0"/>
              </a:endParaRPr>
            </a:p>
          </p:txBody>
        </p:sp>
      </p:grpSp>
      <p:grpSp>
        <p:nvGrpSpPr>
          <p:cNvPr id="128" name="Gruppieren 127">
            <a:extLst>
              <a:ext uri="{FF2B5EF4-FFF2-40B4-BE49-F238E27FC236}">
                <a16:creationId xmlns:a16="http://schemas.microsoft.com/office/drawing/2014/main" id="{88645FF3-1992-9546-B44E-14C181A71E8B}"/>
              </a:ext>
            </a:extLst>
          </p:cNvPr>
          <p:cNvGrpSpPr/>
          <p:nvPr/>
        </p:nvGrpSpPr>
        <p:grpSpPr>
          <a:xfrm>
            <a:off x="6951853" y="3784537"/>
            <a:ext cx="675767" cy="299211"/>
            <a:chOff x="6616573" y="3571133"/>
            <a:chExt cx="1181097" cy="522957"/>
          </a:xfrm>
        </p:grpSpPr>
        <p:sp>
          <p:nvSpPr>
            <p:cNvPr id="122" name="Freihandform: Form 121">
              <a:extLst>
                <a:ext uri="{FF2B5EF4-FFF2-40B4-BE49-F238E27FC236}">
                  <a16:creationId xmlns:a16="http://schemas.microsoft.com/office/drawing/2014/main" id="{DC27C794-2C09-09E6-0A79-99570C44B673}"/>
                </a:ext>
              </a:extLst>
            </p:cNvPr>
            <p:cNvSpPr/>
            <p:nvPr/>
          </p:nvSpPr>
          <p:spPr>
            <a:xfrm>
              <a:off x="6717554" y="3571133"/>
              <a:ext cx="363077" cy="521542"/>
            </a:xfrm>
            <a:custGeom>
              <a:avLst/>
              <a:gdLst>
                <a:gd name="connsiteX0" fmla="*/ 363049 w 363077"/>
                <a:gd name="connsiteY0" fmla="*/ 145121 h 521542"/>
                <a:gd name="connsiteX1" fmla="*/ 363049 w 363077"/>
                <a:gd name="connsiteY1" fmla="*/ 263021 h 521542"/>
                <a:gd name="connsiteX2" fmla="*/ 334449 w 363077"/>
                <a:gd name="connsiteY2" fmla="*/ 291129 h 521542"/>
                <a:gd name="connsiteX3" fmla="*/ 286369 w 363077"/>
                <a:gd name="connsiteY3" fmla="*/ 291444 h 521542"/>
                <a:gd name="connsiteX4" fmla="*/ 262565 w 363077"/>
                <a:gd name="connsiteY4" fmla="*/ 268348 h 521542"/>
                <a:gd name="connsiteX5" fmla="*/ 259715 w 363077"/>
                <a:gd name="connsiteY5" fmla="*/ 259541 h 521542"/>
                <a:gd name="connsiteX6" fmla="*/ 250496 w 363077"/>
                <a:gd name="connsiteY6" fmla="*/ 264809 h 521542"/>
                <a:gd name="connsiteX7" fmla="*/ 213935 w 363077"/>
                <a:gd name="connsiteY7" fmla="*/ 327513 h 521542"/>
                <a:gd name="connsiteX8" fmla="*/ 131437 w 363077"/>
                <a:gd name="connsiteY8" fmla="*/ 471556 h 521542"/>
                <a:gd name="connsiteX9" fmla="*/ 113864 w 363077"/>
                <a:gd name="connsiteY9" fmla="*/ 502888 h 521542"/>
                <a:gd name="connsiteX10" fmla="*/ 101029 w 363077"/>
                <a:gd name="connsiteY10" fmla="*/ 512166 h 521542"/>
                <a:gd name="connsiteX11" fmla="*/ 31504 w 363077"/>
                <a:gd name="connsiteY11" fmla="*/ 521522 h 521542"/>
                <a:gd name="connsiteX12" fmla="*/ 7150 w 363077"/>
                <a:gd name="connsiteY12" fmla="*/ 516137 h 521542"/>
                <a:gd name="connsiteX13" fmla="*/ 506 w 363077"/>
                <a:gd name="connsiteY13" fmla="*/ 501768 h 521542"/>
                <a:gd name="connsiteX14" fmla="*/ 37067 w 363077"/>
                <a:gd name="connsiteY14" fmla="*/ 328182 h 521542"/>
                <a:gd name="connsiteX15" fmla="*/ 70935 w 363077"/>
                <a:gd name="connsiteY15" fmla="*/ 167254 h 521542"/>
                <a:gd name="connsiteX16" fmla="*/ 92223 w 363077"/>
                <a:gd name="connsiteY16" fmla="*/ 64608 h 521542"/>
                <a:gd name="connsiteX17" fmla="*/ 135172 w 363077"/>
                <a:gd name="connsiteY17" fmla="*/ 31998 h 521542"/>
                <a:gd name="connsiteX18" fmla="*/ 252344 w 363077"/>
                <a:gd name="connsiteY18" fmla="*/ 32175 h 521542"/>
                <a:gd name="connsiteX19" fmla="*/ 262310 w 363077"/>
                <a:gd name="connsiteY19" fmla="*/ 23173 h 521542"/>
                <a:gd name="connsiteX20" fmla="*/ 288256 w 363077"/>
                <a:gd name="connsiteY20" fmla="*/ 76 h 521542"/>
                <a:gd name="connsiteX21" fmla="*/ 337122 w 363077"/>
                <a:gd name="connsiteY21" fmla="*/ 293 h 521542"/>
                <a:gd name="connsiteX22" fmla="*/ 363069 w 363077"/>
                <a:gd name="connsiteY22" fmla="*/ 26514 h 521542"/>
                <a:gd name="connsiteX23" fmla="*/ 363069 w 363077"/>
                <a:gd name="connsiteY23" fmla="*/ 133642 h 521542"/>
                <a:gd name="connsiteX24" fmla="*/ 363069 w 363077"/>
                <a:gd name="connsiteY24" fmla="*/ 145141 h 521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63077" h="521542">
                  <a:moveTo>
                    <a:pt x="363049" y="145121"/>
                  </a:moveTo>
                  <a:cubicBezTo>
                    <a:pt x="363049" y="184414"/>
                    <a:pt x="363069" y="223727"/>
                    <a:pt x="363049" y="263021"/>
                  </a:cubicBezTo>
                  <a:cubicBezTo>
                    <a:pt x="363049" y="282913"/>
                    <a:pt x="354341" y="291935"/>
                    <a:pt x="334449" y="291129"/>
                  </a:cubicBezTo>
                  <a:cubicBezTo>
                    <a:pt x="318390" y="290461"/>
                    <a:pt x="302389" y="291385"/>
                    <a:pt x="286369" y="291444"/>
                  </a:cubicBezTo>
                  <a:cubicBezTo>
                    <a:pt x="272413" y="291503"/>
                    <a:pt x="262860" y="282264"/>
                    <a:pt x="262565" y="268348"/>
                  </a:cubicBezTo>
                  <a:cubicBezTo>
                    <a:pt x="262507" y="265045"/>
                    <a:pt x="263607" y="260858"/>
                    <a:pt x="259715" y="259541"/>
                  </a:cubicBezTo>
                  <a:cubicBezTo>
                    <a:pt x="255450" y="258107"/>
                    <a:pt x="252482" y="261448"/>
                    <a:pt x="250496" y="264809"/>
                  </a:cubicBezTo>
                  <a:cubicBezTo>
                    <a:pt x="238231" y="285665"/>
                    <a:pt x="226005" y="306540"/>
                    <a:pt x="213935" y="327513"/>
                  </a:cubicBezTo>
                  <a:cubicBezTo>
                    <a:pt x="186377" y="375495"/>
                    <a:pt x="158917" y="423535"/>
                    <a:pt x="131437" y="471556"/>
                  </a:cubicBezTo>
                  <a:cubicBezTo>
                    <a:pt x="125501" y="481954"/>
                    <a:pt x="119702" y="492431"/>
                    <a:pt x="113864" y="502888"/>
                  </a:cubicBezTo>
                  <a:cubicBezTo>
                    <a:pt x="111014" y="507999"/>
                    <a:pt x="106867" y="510711"/>
                    <a:pt x="101029" y="512166"/>
                  </a:cubicBezTo>
                  <a:cubicBezTo>
                    <a:pt x="78188" y="517906"/>
                    <a:pt x="55131" y="521857"/>
                    <a:pt x="31504" y="521522"/>
                  </a:cubicBezTo>
                  <a:cubicBezTo>
                    <a:pt x="23071" y="521405"/>
                    <a:pt x="14776" y="519989"/>
                    <a:pt x="7150" y="516137"/>
                  </a:cubicBezTo>
                  <a:cubicBezTo>
                    <a:pt x="1292" y="513188"/>
                    <a:pt x="-1145" y="509414"/>
                    <a:pt x="506" y="501768"/>
                  </a:cubicBezTo>
                  <a:cubicBezTo>
                    <a:pt x="13047" y="443978"/>
                    <a:pt x="24919" y="386050"/>
                    <a:pt x="37067" y="328182"/>
                  </a:cubicBezTo>
                  <a:cubicBezTo>
                    <a:pt x="48330" y="274539"/>
                    <a:pt x="59691" y="220917"/>
                    <a:pt x="70935" y="167254"/>
                  </a:cubicBezTo>
                  <a:cubicBezTo>
                    <a:pt x="78109" y="133052"/>
                    <a:pt x="85146" y="98830"/>
                    <a:pt x="92223" y="64608"/>
                  </a:cubicBezTo>
                  <a:cubicBezTo>
                    <a:pt x="95879" y="46937"/>
                    <a:pt x="115162" y="32057"/>
                    <a:pt x="135172" y="31998"/>
                  </a:cubicBezTo>
                  <a:cubicBezTo>
                    <a:pt x="174229" y="31880"/>
                    <a:pt x="213287" y="31822"/>
                    <a:pt x="252344" y="32175"/>
                  </a:cubicBezTo>
                  <a:cubicBezTo>
                    <a:pt x="259342" y="32234"/>
                    <a:pt x="262251" y="30505"/>
                    <a:pt x="262310" y="23173"/>
                  </a:cubicBezTo>
                  <a:cubicBezTo>
                    <a:pt x="262389" y="9924"/>
                    <a:pt x="272079" y="-1024"/>
                    <a:pt x="288256" y="76"/>
                  </a:cubicBezTo>
                  <a:cubicBezTo>
                    <a:pt x="304473" y="1177"/>
                    <a:pt x="320827" y="352"/>
                    <a:pt x="337122" y="293"/>
                  </a:cubicBezTo>
                  <a:cubicBezTo>
                    <a:pt x="355423" y="234"/>
                    <a:pt x="363049" y="7880"/>
                    <a:pt x="363069" y="26514"/>
                  </a:cubicBezTo>
                  <a:cubicBezTo>
                    <a:pt x="363089" y="62230"/>
                    <a:pt x="363069" y="97926"/>
                    <a:pt x="363069" y="133642"/>
                  </a:cubicBezTo>
                  <a:cubicBezTo>
                    <a:pt x="363069" y="137475"/>
                    <a:pt x="363069" y="141308"/>
                    <a:pt x="363069" y="145141"/>
                  </a:cubicBezTo>
                  <a:close/>
                </a:path>
              </a:pathLst>
            </a:custGeom>
            <a:ln w="6350">
              <a:solidFill>
                <a:schemeClr val="bg1"/>
              </a:solidFill>
            </a:ln>
          </p:spPr>
          <p:txBody>
            <a:bodyPr rtlCol="0" anchor="ctr"/>
            <a:lstStyle/>
            <a:p>
              <a:endParaRPr lang="de-DE" dirty="0">
                <a:latin typeface="Open Sans" panose="020B0606030504020204" pitchFamily="34" charset="0"/>
              </a:endParaRPr>
            </a:p>
          </p:txBody>
        </p:sp>
        <p:sp>
          <p:nvSpPr>
            <p:cNvPr id="123" name="Freihandform: Form 122">
              <a:extLst>
                <a:ext uri="{FF2B5EF4-FFF2-40B4-BE49-F238E27FC236}">
                  <a16:creationId xmlns:a16="http://schemas.microsoft.com/office/drawing/2014/main" id="{61F61B3C-B48A-ED27-CB08-811596DD76FF}"/>
                </a:ext>
              </a:extLst>
            </p:cNvPr>
            <p:cNvSpPr/>
            <p:nvPr/>
          </p:nvSpPr>
          <p:spPr>
            <a:xfrm>
              <a:off x="7102258" y="3603092"/>
              <a:ext cx="395897" cy="226461"/>
            </a:xfrm>
            <a:custGeom>
              <a:avLst/>
              <a:gdLst>
                <a:gd name="connsiteX0" fmla="*/ 197101 w 395897"/>
                <a:gd name="connsiteY0" fmla="*/ 20 h 226461"/>
                <a:gd name="connsiteX1" fmla="*/ 382481 w 395897"/>
                <a:gd name="connsiteY1" fmla="*/ 20 h 226461"/>
                <a:gd name="connsiteX2" fmla="*/ 395415 w 395897"/>
                <a:gd name="connsiteY2" fmla="*/ 13347 h 226461"/>
                <a:gd name="connsiteX3" fmla="*/ 395337 w 395897"/>
                <a:gd name="connsiteY3" fmla="*/ 117546 h 226461"/>
                <a:gd name="connsiteX4" fmla="*/ 395887 w 395897"/>
                <a:gd name="connsiteY4" fmla="*/ 220270 h 226461"/>
                <a:gd name="connsiteX5" fmla="*/ 389833 w 395897"/>
                <a:gd name="connsiteY5" fmla="*/ 226364 h 226461"/>
                <a:gd name="connsiteX6" fmla="*/ 376172 w 395897"/>
                <a:gd name="connsiteY6" fmla="*/ 226364 h 226461"/>
                <a:gd name="connsiteX7" fmla="*/ 11151 w 395897"/>
                <a:gd name="connsiteY7" fmla="*/ 226462 h 226461"/>
                <a:gd name="connsiteX8" fmla="*/ 222 w 395897"/>
                <a:gd name="connsiteY8" fmla="*/ 215081 h 226461"/>
                <a:gd name="connsiteX9" fmla="*/ 340 w 395897"/>
                <a:gd name="connsiteY9" fmla="*/ 199985 h 226461"/>
                <a:gd name="connsiteX10" fmla="*/ 340 w 395897"/>
                <a:gd name="connsiteY10" fmla="*/ 14585 h 226461"/>
                <a:gd name="connsiteX11" fmla="*/ 15299 w 395897"/>
                <a:gd name="connsiteY11" fmla="*/ 0 h 226461"/>
                <a:gd name="connsiteX12" fmla="*/ 197082 w 395897"/>
                <a:gd name="connsiteY12" fmla="*/ 0 h 226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5897" h="226461">
                  <a:moveTo>
                    <a:pt x="197101" y="20"/>
                  </a:moveTo>
                  <a:cubicBezTo>
                    <a:pt x="258901" y="20"/>
                    <a:pt x="320681" y="20"/>
                    <a:pt x="382481" y="20"/>
                  </a:cubicBezTo>
                  <a:cubicBezTo>
                    <a:pt x="395808" y="20"/>
                    <a:pt x="395494" y="20"/>
                    <a:pt x="395415" y="13347"/>
                  </a:cubicBezTo>
                  <a:cubicBezTo>
                    <a:pt x="395219" y="48080"/>
                    <a:pt x="395179" y="82813"/>
                    <a:pt x="395337" y="117546"/>
                  </a:cubicBezTo>
                  <a:cubicBezTo>
                    <a:pt x="395494" y="151787"/>
                    <a:pt x="394570" y="186029"/>
                    <a:pt x="395887" y="220270"/>
                  </a:cubicBezTo>
                  <a:cubicBezTo>
                    <a:pt x="396064" y="224634"/>
                    <a:pt x="393902" y="226364"/>
                    <a:pt x="389833" y="226364"/>
                  </a:cubicBezTo>
                  <a:cubicBezTo>
                    <a:pt x="385273" y="226364"/>
                    <a:pt x="380732" y="226364"/>
                    <a:pt x="376172" y="226364"/>
                  </a:cubicBezTo>
                  <a:cubicBezTo>
                    <a:pt x="254498" y="226403"/>
                    <a:pt x="132825" y="226423"/>
                    <a:pt x="11151" y="226462"/>
                  </a:cubicBezTo>
                  <a:cubicBezTo>
                    <a:pt x="-485" y="226462"/>
                    <a:pt x="-407" y="226482"/>
                    <a:pt x="222" y="215081"/>
                  </a:cubicBezTo>
                  <a:cubicBezTo>
                    <a:pt x="498" y="210068"/>
                    <a:pt x="340" y="205017"/>
                    <a:pt x="340" y="199985"/>
                  </a:cubicBezTo>
                  <a:cubicBezTo>
                    <a:pt x="340" y="138185"/>
                    <a:pt x="340" y="76385"/>
                    <a:pt x="340" y="14585"/>
                  </a:cubicBezTo>
                  <a:cubicBezTo>
                    <a:pt x="340" y="4849"/>
                    <a:pt x="5327" y="-13"/>
                    <a:pt x="15299" y="0"/>
                  </a:cubicBezTo>
                  <a:cubicBezTo>
                    <a:pt x="75900" y="0"/>
                    <a:pt x="136501" y="0"/>
                    <a:pt x="197082" y="0"/>
                  </a:cubicBezTo>
                  <a:close/>
                </a:path>
              </a:pathLst>
            </a:custGeom>
            <a:ln w="6350">
              <a:solidFill>
                <a:schemeClr val="bg1"/>
              </a:solidFill>
            </a:ln>
          </p:spPr>
          <p:txBody>
            <a:bodyPr rtlCol="0" anchor="ctr"/>
            <a:lstStyle/>
            <a:p>
              <a:endParaRPr lang="de-DE" dirty="0">
                <a:latin typeface="Open Sans" panose="020B0606030504020204" pitchFamily="34" charset="0"/>
              </a:endParaRPr>
            </a:p>
          </p:txBody>
        </p:sp>
        <p:sp>
          <p:nvSpPr>
            <p:cNvPr id="124" name="Freihandform: Form 123">
              <a:extLst>
                <a:ext uri="{FF2B5EF4-FFF2-40B4-BE49-F238E27FC236}">
                  <a16:creationId xmlns:a16="http://schemas.microsoft.com/office/drawing/2014/main" id="{94EF7DF5-087F-8133-02A6-C370CF7EC14C}"/>
                </a:ext>
              </a:extLst>
            </p:cNvPr>
            <p:cNvSpPr/>
            <p:nvPr/>
          </p:nvSpPr>
          <p:spPr>
            <a:xfrm>
              <a:off x="7518528" y="3571351"/>
              <a:ext cx="102264" cy="291269"/>
            </a:xfrm>
            <a:custGeom>
              <a:avLst/>
              <a:gdLst>
                <a:gd name="connsiteX0" fmla="*/ 40 w 102264"/>
                <a:gd name="connsiteY0" fmla="*/ 145670 h 291269"/>
                <a:gd name="connsiteX1" fmla="*/ 99 w 102264"/>
                <a:gd name="connsiteY1" fmla="*/ 32135 h 291269"/>
                <a:gd name="connsiteX2" fmla="*/ 1475 w 102264"/>
                <a:gd name="connsiteY2" fmla="*/ 17884 h 291269"/>
                <a:gd name="connsiteX3" fmla="*/ 22153 w 102264"/>
                <a:gd name="connsiteY3" fmla="*/ 232 h 291269"/>
                <a:gd name="connsiteX4" fmla="*/ 81791 w 102264"/>
                <a:gd name="connsiteY4" fmla="*/ 115 h 291269"/>
                <a:gd name="connsiteX5" fmla="*/ 101035 w 102264"/>
                <a:gd name="connsiteY5" fmla="*/ 18179 h 291269"/>
                <a:gd name="connsiteX6" fmla="*/ 102194 w 102264"/>
                <a:gd name="connsiteY6" fmla="*/ 32469 h 291269"/>
                <a:gd name="connsiteX7" fmla="*/ 102253 w 102264"/>
                <a:gd name="connsiteY7" fmla="*/ 260248 h 291269"/>
                <a:gd name="connsiteX8" fmla="*/ 101546 w 102264"/>
                <a:gd name="connsiteY8" fmla="*/ 269545 h 291269"/>
                <a:gd name="connsiteX9" fmla="*/ 78174 w 102264"/>
                <a:gd name="connsiteY9" fmla="*/ 290951 h 291269"/>
                <a:gd name="connsiteX10" fmla="*/ 21446 w 102264"/>
                <a:gd name="connsiteY10" fmla="*/ 291069 h 291269"/>
                <a:gd name="connsiteX11" fmla="*/ 2890 w 102264"/>
                <a:gd name="connsiteY11" fmla="*/ 277526 h 291269"/>
                <a:gd name="connsiteX12" fmla="*/ 0 w 102264"/>
                <a:gd name="connsiteY12" fmla="*/ 259186 h 291269"/>
                <a:gd name="connsiteX13" fmla="*/ 20 w 102264"/>
                <a:gd name="connsiteY13" fmla="*/ 145651 h 291269"/>
                <a:gd name="connsiteX14" fmla="*/ 40 w 102264"/>
                <a:gd name="connsiteY14" fmla="*/ 145651 h 291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264" h="291269">
                  <a:moveTo>
                    <a:pt x="40" y="145670"/>
                  </a:moveTo>
                  <a:cubicBezTo>
                    <a:pt x="40" y="107832"/>
                    <a:pt x="0" y="69974"/>
                    <a:pt x="99" y="32135"/>
                  </a:cubicBezTo>
                  <a:cubicBezTo>
                    <a:pt x="99" y="27378"/>
                    <a:pt x="551" y="22543"/>
                    <a:pt x="1475" y="17884"/>
                  </a:cubicBezTo>
                  <a:cubicBezTo>
                    <a:pt x="3519" y="7525"/>
                    <a:pt x="11755" y="390"/>
                    <a:pt x="22153" y="232"/>
                  </a:cubicBezTo>
                  <a:cubicBezTo>
                    <a:pt x="42026" y="-43"/>
                    <a:pt x="61918" y="-62"/>
                    <a:pt x="81791" y="115"/>
                  </a:cubicBezTo>
                  <a:cubicBezTo>
                    <a:pt x="91541" y="193"/>
                    <a:pt x="99364" y="7702"/>
                    <a:pt x="101035" y="18179"/>
                  </a:cubicBezTo>
                  <a:cubicBezTo>
                    <a:pt x="101782" y="22896"/>
                    <a:pt x="102175" y="27712"/>
                    <a:pt x="102194" y="32469"/>
                  </a:cubicBezTo>
                  <a:cubicBezTo>
                    <a:pt x="102273" y="108402"/>
                    <a:pt x="102273" y="184315"/>
                    <a:pt x="102253" y="260248"/>
                  </a:cubicBezTo>
                  <a:cubicBezTo>
                    <a:pt x="102253" y="263354"/>
                    <a:pt x="101978" y="266459"/>
                    <a:pt x="101546" y="269545"/>
                  </a:cubicBezTo>
                  <a:cubicBezTo>
                    <a:pt x="99600" y="283403"/>
                    <a:pt x="92111" y="290656"/>
                    <a:pt x="78174" y="290951"/>
                  </a:cubicBezTo>
                  <a:cubicBezTo>
                    <a:pt x="59265" y="291364"/>
                    <a:pt x="40355" y="291344"/>
                    <a:pt x="21446" y="291069"/>
                  </a:cubicBezTo>
                  <a:cubicBezTo>
                    <a:pt x="12404" y="290932"/>
                    <a:pt x="6192" y="285860"/>
                    <a:pt x="2890" y="277526"/>
                  </a:cubicBezTo>
                  <a:cubicBezTo>
                    <a:pt x="571" y="271688"/>
                    <a:pt x="-19" y="265496"/>
                    <a:pt x="0" y="259186"/>
                  </a:cubicBezTo>
                  <a:cubicBezTo>
                    <a:pt x="59" y="221348"/>
                    <a:pt x="20" y="183489"/>
                    <a:pt x="20" y="145651"/>
                  </a:cubicBezTo>
                  <a:lnTo>
                    <a:pt x="40" y="145651"/>
                  </a:lnTo>
                  <a:close/>
                </a:path>
              </a:pathLst>
            </a:custGeom>
            <a:ln w="6350">
              <a:solidFill>
                <a:schemeClr val="bg1"/>
              </a:solidFill>
            </a:ln>
          </p:spPr>
          <p:txBody>
            <a:bodyPr rtlCol="0" anchor="ctr"/>
            <a:lstStyle/>
            <a:p>
              <a:endParaRPr lang="de-DE" dirty="0">
                <a:latin typeface="Open Sans" panose="020B0606030504020204" pitchFamily="34" charset="0"/>
              </a:endParaRPr>
            </a:p>
          </p:txBody>
        </p:sp>
        <p:sp>
          <p:nvSpPr>
            <p:cNvPr id="125" name="Freihandform: Form 124">
              <a:extLst>
                <a:ext uri="{FF2B5EF4-FFF2-40B4-BE49-F238E27FC236}">
                  <a16:creationId xmlns:a16="http://schemas.microsoft.com/office/drawing/2014/main" id="{3C144D74-6F11-2D85-0B6E-F7FDCB7C53F8}"/>
                </a:ext>
              </a:extLst>
            </p:cNvPr>
            <p:cNvSpPr/>
            <p:nvPr/>
          </p:nvSpPr>
          <p:spPr>
            <a:xfrm>
              <a:off x="6616573" y="3620292"/>
              <a:ext cx="163559" cy="193058"/>
            </a:xfrm>
            <a:custGeom>
              <a:avLst/>
              <a:gdLst>
                <a:gd name="connsiteX0" fmla="*/ 0 w 163559"/>
                <a:gd name="connsiteY0" fmla="*/ 96710 h 193058"/>
                <a:gd name="connsiteX1" fmla="*/ 0 w 163559"/>
                <a:gd name="connsiteY1" fmla="*/ 19067 h 193058"/>
                <a:gd name="connsiteX2" fmla="*/ 18988 w 163559"/>
                <a:gd name="connsiteY2" fmla="*/ 0 h 193058"/>
                <a:gd name="connsiteX3" fmla="*/ 48473 w 163559"/>
                <a:gd name="connsiteY3" fmla="*/ 20 h 193058"/>
                <a:gd name="connsiteX4" fmla="*/ 67166 w 163559"/>
                <a:gd name="connsiteY4" fmla="*/ 18968 h 193058"/>
                <a:gd name="connsiteX5" fmla="*/ 67186 w 163559"/>
                <a:gd name="connsiteY5" fmla="*/ 53485 h 193058"/>
                <a:gd name="connsiteX6" fmla="*/ 76955 w 163559"/>
                <a:gd name="connsiteY6" fmla="*/ 63019 h 193058"/>
                <a:gd name="connsiteX7" fmla="*/ 127177 w 163559"/>
                <a:gd name="connsiteY7" fmla="*/ 61957 h 193058"/>
                <a:gd name="connsiteX8" fmla="*/ 158038 w 163559"/>
                <a:gd name="connsiteY8" fmla="*/ 63038 h 193058"/>
                <a:gd name="connsiteX9" fmla="*/ 163070 w 163559"/>
                <a:gd name="connsiteY9" fmla="*/ 69997 h 193058"/>
                <a:gd name="connsiteX10" fmla="*/ 150175 w 163559"/>
                <a:gd name="connsiteY10" fmla="*/ 123030 h 193058"/>
                <a:gd name="connsiteX11" fmla="*/ 140485 w 163559"/>
                <a:gd name="connsiteY11" fmla="*/ 130303 h 193058"/>
                <a:gd name="connsiteX12" fmla="*/ 77938 w 163559"/>
                <a:gd name="connsiteY12" fmla="*/ 130165 h 193058"/>
                <a:gd name="connsiteX13" fmla="*/ 67186 w 163559"/>
                <a:gd name="connsiteY13" fmla="*/ 140563 h 193058"/>
                <a:gd name="connsiteX14" fmla="*/ 67146 w 163559"/>
                <a:gd name="connsiteY14" fmla="*/ 173645 h 193058"/>
                <a:gd name="connsiteX15" fmla="*/ 48375 w 163559"/>
                <a:gd name="connsiteY15" fmla="*/ 192908 h 193058"/>
                <a:gd name="connsiteX16" fmla="*/ 16040 w 163559"/>
                <a:gd name="connsiteY16" fmla="*/ 192535 h 193058"/>
                <a:gd name="connsiteX17" fmla="*/ 39 w 163559"/>
                <a:gd name="connsiteY17" fmla="*/ 175080 h 193058"/>
                <a:gd name="connsiteX18" fmla="*/ 0 w 163559"/>
                <a:gd name="connsiteY18" fmla="*/ 96710 h 193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3559" h="193058">
                  <a:moveTo>
                    <a:pt x="0" y="96710"/>
                  </a:moveTo>
                  <a:cubicBezTo>
                    <a:pt x="0" y="70822"/>
                    <a:pt x="0" y="44954"/>
                    <a:pt x="0" y="19067"/>
                  </a:cubicBezTo>
                  <a:cubicBezTo>
                    <a:pt x="0" y="4993"/>
                    <a:pt x="4973" y="0"/>
                    <a:pt x="18988" y="0"/>
                  </a:cubicBezTo>
                  <a:cubicBezTo>
                    <a:pt x="28816" y="0"/>
                    <a:pt x="38645" y="0"/>
                    <a:pt x="48473" y="20"/>
                  </a:cubicBezTo>
                  <a:cubicBezTo>
                    <a:pt x="61426" y="79"/>
                    <a:pt x="67087" y="5779"/>
                    <a:pt x="67166" y="18968"/>
                  </a:cubicBezTo>
                  <a:cubicBezTo>
                    <a:pt x="67245" y="30467"/>
                    <a:pt x="67166" y="41967"/>
                    <a:pt x="67186" y="53485"/>
                  </a:cubicBezTo>
                  <a:cubicBezTo>
                    <a:pt x="67186" y="62586"/>
                    <a:pt x="68051" y="63274"/>
                    <a:pt x="76955" y="63019"/>
                  </a:cubicBezTo>
                  <a:cubicBezTo>
                    <a:pt x="93702" y="62566"/>
                    <a:pt x="110430" y="62036"/>
                    <a:pt x="127177" y="61957"/>
                  </a:cubicBezTo>
                  <a:cubicBezTo>
                    <a:pt x="137458" y="61918"/>
                    <a:pt x="147738" y="62763"/>
                    <a:pt x="158038" y="63038"/>
                  </a:cubicBezTo>
                  <a:cubicBezTo>
                    <a:pt x="163031" y="63176"/>
                    <a:pt x="164426" y="65554"/>
                    <a:pt x="163070" y="69997"/>
                  </a:cubicBezTo>
                  <a:cubicBezTo>
                    <a:pt x="157723" y="87412"/>
                    <a:pt x="154283" y="105300"/>
                    <a:pt x="150175" y="123030"/>
                  </a:cubicBezTo>
                  <a:cubicBezTo>
                    <a:pt x="148917" y="128435"/>
                    <a:pt x="145910" y="130362"/>
                    <a:pt x="140485" y="130303"/>
                  </a:cubicBezTo>
                  <a:cubicBezTo>
                    <a:pt x="119629" y="130106"/>
                    <a:pt x="98793" y="130185"/>
                    <a:pt x="77938" y="130165"/>
                  </a:cubicBezTo>
                  <a:cubicBezTo>
                    <a:pt x="70770" y="130165"/>
                    <a:pt x="67186" y="133631"/>
                    <a:pt x="67186" y="140563"/>
                  </a:cubicBezTo>
                  <a:cubicBezTo>
                    <a:pt x="67186" y="151590"/>
                    <a:pt x="67284" y="162618"/>
                    <a:pt x="67146" y="173645"/>
                  </a:cubicBezTo>
                  <a:cubicBezTo>
                    <a:pt x="66989" y="186736"/>
                    <a:pt x="61289" y="192712"/>
                    <a:pt x="48375" y="192908"/>
                  </a:cubicBezTo>
                  <a:cubicBezTo>
                    <a:pt x="37603" y="193085"/>
                    <a:pt x="26792" y="193242"/>
                    <a:pt x="16040" y="192535"/>
                  </a:cubicBezTo>
                  <a:cubicBezTo>
                    <a:pt x="3951" y="191749"/>
                    <a:pt x="59" y="187129"/>
                    <a:pt x="39" y="175080"/>
                  </a:cubicBezTo>
                  <a:cubicBezTo>
                    <a:pt x="-20" y="148957"/>
                    <a:pt x="20" y="122833"/>
                    <a:pt x="0" y="96710"/>
                  </a:cubicBezTo>
                  <a:close/>
                </a:path>
              </a:pathLst>
            </a:custGeom>
            <a:ln w="6350">
              <a:solidFill>
                <a:schemeClr val="bg1"/>
              </a:solidFill>
            </a:ln>
          </p:spPr>
          <p:txBody>
            <a:bodyPr rtlCol="0" anchor="ctr"/>
            <a:lstStyle/>
            <a:p>
              <a:endParaRPr lang="de-DE" dirty="0">
                <a:latin typeface="Open Sans" panose="020B0606030504020204" pitchFamily="34" charset="0"/>
              </a:endParaRPr>
            </a:p>
          </p:txBody>
        </p:sp>
        <p:sp>
          <p:nvSpPr>
            <p:cNvPr id="126" name="Freihandform: Form 125">
              <a:extLst>
                <a:ext uri="{FF2B5EF4-FFF2-40B4-BE49-F238E27FC236}">
                  <a16:creationId xmlns:a16="http://schemas.microsoft.com/office/drawing/2014/main" id="{9E98568F-802C-4B8F-D3C6-EDF542C06646}"/>
                </a:ext>
              </a:extLst>
            </p:cNvPr>
            <p:cNvSpPr/>
            <p:nvPr/>
          </p:nvSpPr>
          <p:spPr>
            <a:xfrm>
              <a:off x="6921415" y="3909568"/>
              <a:ext cx="139684" cy="184522"/>
            </a:xfrm>
            <a:custGeom>
              <a:avLst/>
              <a:gdLst>
                <a:gd name="connsiteX0" fmla="*/ 121212 w 139684"/>
                <a:gd name="connsiteY0" fmla="*/ 184523 h 184522"/>
                <a:gd name="connsiteX1" fmla="*/ 102735 w 139684"/>
                <a:gd name="connsiteY1" fmla="*/ 179569 h 184522"/>
                <a:gd name="connsiteX2" fmla="*/ 61004 w 139684"/>
                <a:gd name="connsiteY2" fmla="*/ 151795 h 184522"/>
                <a:gd name="connsiteX3" fmla="*/ 4158 w 139684"/>
                <a:gd name="connsiteY3" fmla="*/ 90879 h 184522"/>
                <a:gd name="connsiteX4" fmla="*/ 2841 w 139684"/>
                <a:gd name="connsiteY4" fmla="*/ 72972 h 184522"/>
                <a:gd name="connsiteX5" fmla="*/ 41918 w 139684"/>
                <a:gd name="connsiteY5" fmla="*/ 5904 h 184522"/>
                <a:gd name="connsiteX6" fmla="*/ 47539 w 139684"/>
                <a:gd name="connsiteY6" fmla="*/ 8 h 184522"/>
                <a:gd name="connsiteX7" fmla="*/ 51942 w 139684"/>
                <a:gd name="connsiteY7" fmla="*/ 6710 h 184522"/>
                <a:gd name="connsiteX8" fmla="*/ 97309 w 139684"/>
                <a:gd name="connsiteY8" fmla="*/ 92452 h 184522"/>
                <a:gd name="connsiteX9" fmla="*/ 138627 w 139684"/>
                <a:gd name="connsiteY9" fmla="*/ 171412 h 184522"/>
                <a:gd name="connsiteX10" fmla="*/ 136819 w 139684"/>
                <a:gd name="connsiteY10" fmla="*/ 179294 h 184522"/>
                <a:gd name="connsiteX11" fmla="*/ 121212 w 139684"/>
                <a:gd name="connsiteY11" fmla="*/ 184523 h 184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9684" h="184522">
                  <a:moveTo>
                    <a:pt x="121212" y="184523"/>
                  </a:moveTo>
                  <a:cubicBezTo>
                    <a:pt x="114843" y="184031"/>
                    <a:pt x="108651" y="182301"/>
                    <a:pt x="102735" y="179569"/>
                  </a:cubicBezTo>
                  <a:cubicBezTo>
                    <a:pt x="87383" y="172454"/>
                    <a:pt x="73525" y="163058"/>
                    <a:pt x="61004" y="151795"/>
                  </a:cubicBezTo>
                  <a:cubicBezTo>
                    <a:pt x="40286" y="133160"/>
                    <a:pt x="22025" y="112226"/>
                    <a:pt x="4158" y="90879"/>
                  </a:cubicBezTo>
                  <a:cubicBezTo>
                    <a:pt x="-855" y="84884"/>
                    <a:pt x="-1386" y="79931"/>
                    <a:pt x="2841" y="72972"/>
                  </a:cubicBezTo>
                  <a:cubicBezTo>
                    <a:pt x="16266" y="50859"/>
                    <a:pt x="28905" y="28274"/>
                    <a:pt x="41918" y="5904"/>
                  </a:cubicBezTo>
                  <a:cubicBezTo>
                    <a:pt x="43313" y="3506"/>
                    <a:pt x="44276" y="-189"/>
                    <a:pt x="47539" y="8"/>
                  </a:cubicBezTo>
                  <a:cubicBezTo>
                    <a:pt x="50999" y="204"/>
                    <a:pt x="50665" y="4312"/>
                    <a:pt x="51942" y="6710"/>
                  </a:cubicBezTo>
                  <a:cubicBezTo>
                    <a:pt x="67097" y="35271"/>
                    <a:pt x="82272" y="63832"/>
                    <a:pt x="97309" y="92452"/>
                  </a:cubicBezTo>
                  <a:cubicBezTo>
                    <a:pt x="111128" y="118752"/>
                    <a:pt x="124750" y="145151"/>
                    <a:pt x="138627" y="171412"/>
                  </a:cubicBezTo>
                  <a:cubicBezTo>
                    <a:pt x="140495" y="174950"/>
                    <a:pt x="139885" y="177230"/>
                    <a:pt x="136819" y="179294"/>
                  </a:cubicBezTo>
                  <a:cubicBezTo>
                    <a:pt x="132141" y="182419"/>
                    <a:pt x="127030" y="184287"/>
                    <a:pt x="121212" y="184523"/>
                  </a:cubicBezTo>
                  <a:close/>
                </a:path>
              </a:pathLst>
            </a:custGeom>
            <a:ln w="6350">
              <a:solidFill>
                <a:schemeClr val="bg1"/>
              </a:solidFill>
            </a:ln>
          </p:spPr>
          <p:txBody>
            <a:bodyPr rtlCol="0" anchor="ctr"/>
            <a:lstStyle/>
            <a:p>
              <a:endParaRPr lang="de-DE" dirty="0">
                <a:latin typeface="Open Sans" panose="020B0606030504020204" pitchFamily="34" charset="0"/>
              </a:endParaRPr>
            </a:p>
          </p:txBody>
        </p:sp>
        <p:sp>
          <p:nvSpPr>
            <p:cNvPr id="127" name="Freihandform: Form 126">
              <a:extLst>
                <a:ext uri="{FF2B5EF4-FFF2-40B4-BE49-F238E27FC236}">
                  <a16:creationId xmlns:a16="http://schemas.microsoft.com/office/drawing/2014/main" id="{5223E6B8-EF5C-0163-517A-C5BA60121BE1}"/>
                </a:ext>
              </a:extLst>
            </p:cNvPr>
            <p:cNvSpPr/>
            <p:nvPr/>
          </p:nvSpPr>
          <p:spPr>
            <a:xfrm>
              <a:off x="7640587" y="3663284"/>
              <a:ext cx="157083" cy="107018"/>
            </a:xfrm>
            <a:custGeom>
              <a:avLst/>
              <a:gdLst>
                <a:gd name="connsiteX0" fmla="*/ 9 w 157083"/>
                <a:gd name="connsiteY0" fmla="*/ 53560 h 107018"/>
                <a:gd name="connsiteX1" fmla="*/ 9 w 157083"/>
                <a:gd name="connsiteY1" fmla="*/ 6876 h 107018"/>
                <a:gd name="connsiteX2" fmla="*/ 8088 w 157083"/>
                <a:gd name="connsiteY2" fmla="*/ 1136 h 107018"/>
                <a:gd name="connsiteX3" fmla="*/ 148867 w 157083"/>
                <a:gd name="connsiteY3" fmla="*/ 48508 h 107018"/>
                <a:gd name="connsiteX4" fmla="*/ 157083 w 157083"/>
                <a:gd name="connsiteY4" fmla="*/ 53069 h 107018"/>
                <a:gd name="connsiteX5" fmla="*/ 148611 w 157083"/>
                <a:gd name="connsiteY5" fmla="*/ 58160 h 107018"/>
                <a:gd name="connsiteX6" fmla="*/ 6594 w 157083"/>
                <a:gd name="connsiteY6" fmla="*/ 106338 h 107018"/>
                <a:gd name="connsiteX7" fmla="*/ 48 w 157083"/>
                <a:gd name="connsiteY7" fmla="*/ 100932 h 107018"/>
                <a:gd name="connsiteX8" fmla="*/ 48 w 157083"/>
                <a:gd name="connsiteY8" fmla="*/ 53540 h 107018"/>
                <a:gd name="connsiteX9" fmla="*/ 9 w 157083"/>
                <a:gd name="connsiteY9" fmla="*/ 53540 h 107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083" h="107018">
                  <a:moveTo>
                    <a:pt x="9" y="53560"/>
                  </a:moveTo>
                  <a:cubicBezTo>
                    <a:pt x="9" y="37992"/>
                    <a:pt x="-11" y="22444"/>
                    <a:pt x="9" y="6876"/>
                  </a:cubicBezTo>
                  <a:cubicBezTo>
                    <a:pt x="9" y="-358"/>
                    <a:pt x="1286" y="-1144"/>
                    <a:pt x="8088" y="1136"/>
                  </a:cubicBezTo>
                  <a:cubicBezTo>
                    <a:pt x="55007" y="16940"/>
                    <a:pt x="101947" y="32685"/>
                    <a:pt x="148867" y="48508"/>
                  </a:cubicBezTo>
                  <a:cubicBezTo>
                    <a:pt x="151953" y="49550"/>
                    <a:pt x="157064" y="49825"/>
                    <a:pt x="157083" y="53069"/>
                  </a:cubicBezTo>
                  <a:cubicBezTo>
                    <a:pt x="157083" y="57000"/>
                    <a:pt x="151815" y="57079"/>
                    <a:pt x="148611" y="58160"/>
                  </a:cubicBezTo>
                  <a:cubicBezTo>
                    <a:pt x="101279" y="74239"/>
                    <a:pt x="53887" y="90141"/>
                    <a:pt x="6594" y="106338"/>
                  </a:cubicBezTo>
                  <a:cubicBezTo>
                    <a:pt x="421" y="108460"/>
                    <a:pt x="68" y="105335"/>
                    <a:pt x="48" y="100932"/>
                  </a:cubicBezTo>
                  <a:cubicBezTo>
                    <a:pt x="48" y="85128"/>
                    <a:pt x="48" y="69325"/>
                    <a:pt x="48" y="53540"/>
                  </a:cubicBezTo>
                  <a:lnTo>
                    <a:pt x="9" y="53540"/>
                  </a:lnTo>
                  <a:close/>
                </a:path>
              </a:pathLst>
            </a:custGeom>
            <a:ln w="6350">
              <a:solidFill>
                <a:schemeClr val="bg1"/>
              </a:solidFill>
            </a:ln>
          </p:spPr>
          <p:txBody>
            <a:bodyPr rtlCol="0" anchor="ctr"/>
            <a:lstStyle/>
            <a:p>
              <a:endParaRPr lang="de-DE" dirty="0">
                <a:latin typeface="Open Sans" panose="020B0606030504020204" pitchFamily="34" charset="0"/>
              </a:endParaRPr>
            </a:p>
          </p:txBody>
        </p:sp>
      </p:grpSp>
      <p:grpSp>
        <p:nvGrpSpPr>
          <p:cNvPr id="159" name="Gruppieren 158">
            <a:extLst>
              <a:ext uri="{FF2B5EF4-FFF2-40B4-BE49-F238E27FC236}">
                <a16:creationId xmlns:a16="http://schemas.microsoft.com/office/drawing/2014/main" id="{8865C116-6F67-63E6-12F1-F7DE6515B6A3}"/>
              </a:ext>
            </a:extLst>
          </p:cNvPr>
          <p:cNvGrpSpPr/>
          <p:nvPr/>
        </p:nvGrpSpPr>
        <p:grpSpPr>
          <a:xfrm rot="10800000" flipH="1">
            <a:off x="10809148" y="3578438"/>
            <a:ext cx="595783" cy="556146"/>
            <a:chOff x="-6204709" y="209550"/>
            <a:chExt cx="5346816" cy="4991100"/>
          </a:xfrm>
        </p:grpSpPr>
        <p:sp>
          <p:nvSpPr>
            <p:cNvPr id="138" name="Freihandform: Form 137">
              <a:extLst>
                <a:ext uri="{FF2B5EF4-FFF2-40B4-BE49-F238E27FC236}">
                  <a16:creationId xmlns:a16="http://schemas.microsoft.com/office/drawing/2014/main" id="{7551555A-E6A3-3AF6-C826-A928A0AC9562}"/>
                </a:ext>
              </a:extLst>
            </p:cNvPr>
            <p:cNvSpPr/>
            <p:nvPr/>
          </p:nvSpPr>
          <p:spPr>
            <a:xfrm>
              <a:off x="-2861587" y="3278166"/>
              <a:ext cx="499685" cy="500453"/>
            </a:xfrm>
            <a:custGeom>
              <a:avLst/>
              <a:gdLst>
                <a:gd name="connsiteX0" fmla="*/ 241252 w 499685"/>
                <a:gd name="connsiteY0" fmla="*/ 54 h 500453"/>
                <a:gd name="connsiteX1" fmla="*/ 57659 w 499685"/>
                <a:gd name="connsiteY1" fmla="*/ 86512 h 500453"/>
                <a:gd name="connsiteX2" fmla="*/ 2962 w 499685"/>
                <a:gd name="connsiteY2" fmla="*/ 296255 h 500453"/>
                <a:gd name="connsiteX3" fmla="*/ 247462 w 499685"/>
                <a:gd name="connsiteY3" fmla="*/ 500060 h 500453"/>
                <a:gd name="connsiteX4" fmla="*/ 499373 w 499685"/>
                <a:gd name="connsiteY4" fmla="*/ 244882 h 500453"/>
                <a:gd name="connsiteX5" fmla="*/ 241252 w 499685"/>
                <a:gd name="connsiteY5" fmla="*/ 0 h 500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685" h="500453">
                  <a:moveTo>
                    <a:pt x="241252" y="54"/>
                  </a:moveTo>
                  <a:cubicBezTo>
                    <a:pt x="168141" y="-1199"/>
                    <a:pt x="105218" y="30345"/>
                    <a:pt x="57659" y="86512"/>
                  </a:cubicBezTo>
                  <a:cubicBezTo>
                    <a:pt x="6340" y="147093"/>
                    <a:pt x="-6735" y="216989"/>
                    <a:pt x="2962" y="296255"/>
                  </a:cubicBezTo>
                  <a:cubicBezTo>
                    <a:pt x="13313" y="380752"/>
                    <a:pt x="112627" y="508450"/>
                    <a:pt x="247462" y="500060"/>
                  </a:cubicBezTo>
                  <a:cubicBezTo>
                    <a:pt x="381371" y="505236"/>
                    <a:pt x="506782" y="382495"/>
                    <a:pt x="499373" y="244882"/>
                  </a:cubicBezTo>
                  <a:cubicBezTo>
                    <a:pt x="491745" y="104163"/>
                    <a:pt x="394501" y="2615"/>
                    <a:pt x="241252" y="0"/>
                  </a:cubicBezTo>
                  <a:close/>
                </a:path>
              </a:pathLst>
            </a:custGeom>
            <a:noFill/>
            <a:ln w="6350" cap="flat">
              <a:solidFill>
                <a:schemeClr val="bg1"/>
              </a:solidFill>
              <a:prstDash val="solid"/>
              <a:miter/>
            </a:ln>
          </p:spPr>
          <p:txBody>
            <a:bodyPr rtlCol="0" anchor="ctr"/>
            <a:lstStyle/>
            <a:p>
              <a:endParaRPr lang="de-DE" dirty="0">
                <a:latin typeface="Open Sans" panose="020B0606030504020204" pitchFamily="34" charset="0"/>
              </a:endParaRPr>
            </a:p>
          </p:txBody>
        </p:sp>
        <p:sp>
          <p:nvSpPr>
            <p:cNvPr id="139" name="Freihandform: Form 138">
              <a:extLst>
                <a:ext uri="{FF2B5EF4-FFF2-40B4-BE49-F238E27FC236}">
                  <a16:creationId xmlns:a16="http://schemas.microsoft.com/office/drawing/2014/main" id="{D0C6A96A-B139-BD6E-C09A-856729E4260E}"/>
                </a:ext>
              </a:extLst>
            </p:cNvPr>
            <p:cNvSpPr/>
            <p:nvPr/>
          </p:nvSpPr>
          <p:spPr>
            <a:xfrm>
              <a:off x="-3422208" y="1526550"/>
              <a:ext cx="2564315" cy="2911480"/>
            </a:xfrm>
            <a:custGeom>
              <a:avLst/>
              <a:gdLst>
                <a:gd name="connsiteX0" fmla="*/ 2564316 w 2564315"/>
                <a:gd name="connsiteY0" fmla="*/ 617314 h 2911480"/>
                <a:gd name="connsiteX1" fmla="*/ 2554346 w 2564315"/>
                <a:gd name="connsiteY1" fmla="*/ 593507 h 2911480"/>
                <a:gd name="connsiteX2" fmla="*/ 2404530 w 2564315"/>
                <a:gd name="connsiteY2" fmla="*/ 504270 h 2911480"/>
                <a:gd name="connsiteX3" fmla="*/ 2295844 w 2564315"/>
                <a:gd name="connsiteY3" fmla="*/ 534670 h 2911480"/>
                <a:gd name="connsiteX4" fmla="*/ 2013317 w 2564315"/>
                <a:gd name="connsiteY4" fmla="*/ 259007 h 2911480"/>
                <a:gd name="connsiteX5" fmla="*/ 2035327 w 2564315"/>
                <a:gd name="connsiteY5" fmla="*/ 136375 h 2911480"/>
                <a:gd name="connsiteX6" fmla="*/ 1931708 w 2564315"/>
                <a:gd name="connsiteY6" fmla="*/ 4591 h 2911480"/>
                <a:gd name="connsiteX7" fmla="*/ 1782981 w 2564315"/>
                <a:gd name="connsiteY7" fmla="*/ 61848 h 2911480"/>
                <a:gd name="connsiteX8" fmla="*/ 1747352 w 2564315"/>
                <a:gd name="connsiteY8" fmla="*/ 165685 h 2911480"/>
                <a:gd name="connsiteX9" fmla="*/ 1720766 w 2564315"/>
                <a:gd name="connsiteY9" fmla="*/ 187585 h 2911480"/>
                <a:gd name="connsiteX10" fmla="*/ 1635017 w 2564315"/>
                <a:gd name="connsiteY10" fmla="*/ 192543 h 2911480"/>
                <a:gd name="connsiteX11" fmla="*/ 1400758 w 2564315"/>
                <a:gd name="connsiteY11" fmla="*/ 268432 h 2911480"/>
                <a:gd name="connsiteX12" fmla="*/ 1354833 w 2564315"/>
                <a:gd name="connsiteY12" fmla="*/ 292729 h 2911480"/>
                <a:gd name="connsiteX13" fmla="*/ 1360335 w 2564315"/>
                <a:gd name="connsiteY13" fmla="*/ 282978 h 2911480"/>
                <a:gd name="connsiteX14" fmla="*/ 1285100 w 2564315"/>
                <a:gd name="connsiteY14" fmla="*/ 217440 h 2911480"/>
                <a:gd name="connsiteX15" fmla="*/ 1180391 w 2564315"/>
                <a:gd name="connsiteY15" fmla="*/ 182464 h 2911480"/>
                <a:gd name="connsiteX16" fmla="*/ 1058523 w 2564315"/>
                <a:gd name="connsiteY16" fmla="*/ 359629 h 2911480"/>
                <a:gd name="connsiteX17" fmla="*/ 1137789 w 2564315"/>
                <a:gd name="connsiteY17" fmla="*/ 463193 h 2911480"/>
                <a:gd name="connsiteX18" fmla="*/ 1145798 w 2564315"/>
                <a:gd name="connsiteY18" fmla="*/ 522684 h 2911480"/>
                <a:gd name="connsiteX19" fmla="*/ 1070671 w 2564315"/>
                <a:gd name="connsiteY19" fmla="*/ 727415 h 2911480"/>
                <a:gd name="connsiteX20" fmla="*/ 1039291 w 2564315"/>
                <a:gd name="connsiteY20" fmla="*/ 857293 h 2911480"/>
                <a:gd name="connsiteX21" fmla="*/ 988898 w 2564315"/>
                <a:gd name="connsiteY21" fmla="*/ 834739 h 2911480"/>
                <a:gd name="connsiteX22" fmla="*/ 898355 w 2564315"/>
                <a:gd name="connsiteY22" fmla="*/ 813056 h 2911480"/>
                <a:gd name="connsiteX23" fmla="*/ 787164 w 2564315"/>
                <a:gd name="connsiteY23" fmla="*/ 883007 h 2911480"/>
                <a:gd name="connsiteX24" fmla="*/ 789343 w 2564315"/>
                <a:gd name="connsiteY24" fmla="*/ 1019694 h 2911480"/>
                <a:gd name="connsiteX25" fmla="*/ 914590 w 2564315"/>
                <a:gd name="connsiteY25" fmla="*/ 1107078 h 2911480"/>
                <a:gd name="connsiteX26" fmla="*/ 789833 w 2564315"/>
                <a:gd name="connsiteY26" fmla="*/ 1254552 h 2911480"/>
                <a:gd name="connsiteX27" fmla="*/ 643721 w 2564315"/>
                <a:gd name="connsiteY27" fmla="*/ 1369775 h 2911480"/>
                <a:gd name="connsiteX28" fmla="*/ 625907 w 2564315"/>
                <a:gd name="connsiteY28" fmla="*/ 1326409 h 2911480"/>
                <a:gd name="connsiteX29" fmla="*/ 515641 w 2564315"/>
                <a:gd name="connsiteY29" fmla="*/ 1224425 h 2911480"/>
                <a:gd name="connsiteX30" fmla="*/ 381896 w 2564315"/>
                <a:gd name="connsiteY30" fmla="*/ 1266864 h 2911480"/>
                <a:gd name="connsiteX31" fmla="*/ 355038 w 2564315"/>
                <a:gd name="connsiteY31" fmla="*/ 1402734 h 2911480"/>
                <a:gd name="connsiteX32" fmla="*/ 388597 w 2564315"/>
                <a:gd name="connsiteY32" fmla="*/ 1482328 h 2911480"/>
                <a:gd name="connsiteX33" fmla="*/ 382659 w 2564315"/>
                <a:gd name="connsiteY33" fmla="*/ 1487558 h 2911480"/>
                <a:gd name="connsiteX34" fmla="*/ 339457 w 2564315"/>
                <a:gd name="connsiteY34" fmla="*/ 1499380 h 2911480"/>
                <a:gd name="connsiteX35" fmla="*/ 43528 w 2564315"/>
                <a:gd name="connsiteY35" fmla="*/ 1608446 h 2911480"/>
                <a:gd name="connsiteX36" fmla="*/ 20212 w 2564315"/>
                <a:gd name="connsiteY36" fmla="*/ 1608446 h 2911480"/>
                <a:gd name="connsiteX37" fmla="*/ 0 w 2564315"/>
                <a:gd name="connsiteY37" fmla="*/ 1593737 h 2911480"/>
                <a:gd name="connsiteX38" fmla="*/ 617299 w 2564315"/>
                <a:gd name="connsiteY38" fmla="*/ 2784643 h 2911480"/>
                <a:gd name="connsiteX39" fmla="*/ 768859 w 2564315"/>
                <a:gd name="connsiteY39" fmla="*/ 2742204 h 2911480"/>
                <a:gd name="connsiteX40" fmla="*/ 794845 w 2564315"/>
                <a:gd name="connsiteY40" fmla="*/ 2816513 h 2911480"/>
                <a:gd name="connsiteX41" fmla="*/ 936490 w 2564315"/>
                <a:gd name="connsiteY41" fmla="*/ 2910870 h 2911480"/>
                <a:gd name="connsiteX42" fmla="*/ 1062009 w 2564315"/>
                <a:gd name="connsiteY42" fmla="*/ 2799951 h 2911480"/>
                <a:gd name="connsiteX43" fmla="*/ 1039128 w 2564315"/>
                <a:gd name="connsiteY43" fmla="*/ 2672199 h 2911480"/>
                <a:gd name="connsiteX44" fmla="*/ 1053619 w 2564315"/>
                <a:gd name="connsiteY44" fmla="*/ 2636351 h 2911480"/>
                <a:gd name="connsiteX45" fmla="*/ 1232800 w 2564315"/>
                <a:gd name="connsiteY45" fmla="*/ 2545808 h 2911480"/>
                <a:gd name="connsiteX46" fmla="*/ 1375534 w 2564315"/>
                <a:gd name="connsiteY46" fmla="*/ 2463599 h 2911480"/>
                <a:gd name="connsiteX47" fmla="*/ 1425491 w 2564315"/>
                <a:gd name="connsiteY47" fmla="*/ 2531098 h 2911480"/>
                <a:gd name="connsiteX48" fmla="*/ 1586095 w 2564315"/>
                <a:gd name="connsiteY48" fmla="*/ 2575390 h 2911480"/>
                <a:gd name="connsiteX49" fmla="*/ 1642916 w 2564315"/>
                <a:gd name="connsiteY49" fmla="*/ 2356603 h 2911480"/>
                <a:gd name="connsiteX50" fmla="*/ 1598571 w 2564315"/>
                <a:gd name="connsiteY50" fmla="*/ 2293680 h 2911480"/>
                <a:gd name="connsiteX51" fmla="*/ 1669720 w 2564315"/>
                <a:gd name="connsiteY51" fmla="*/ 2229559 h 2911480"/>
                <a:gd name="connsiteX52" fmla="*/ 1842472 w 2564315"/>
                <a:gd name="connsiteY52" fmla="*/ 2049452 h 2911480"/>
                <a:gd name="connsiteX53" fmla="*/ 1906757 w 2564315"/>
                <a:gd name="connsiteY53" fmla="*/ 2043078 h 2911480"/>
                <a:gd name="connsiteX54" fmla="*/ 1931708 w 2564315"/>
                <a:gd name="connsiteY54" fmla="*/ 2063017 h 2911480"/>
                <a:gd name="connsiteX55" fmla="*/ 2136167 w 2564315"/>
                <a:gd name="connsiteY55" fmla="*/ 2046728 h 2911480"/>
                <a:gd name="connsiteX56" fmla="*/ 2113558 w 2564315"/>
                <a:gd name="connsiteY56" fmla="*/ 1852130 h 2911480"/>
                <a:gd name="connsiteX57" fmla="*/ 2040285 w 2564315"/>
                <a:gd name="connsiteY57" fmla="*/ 1794219 h 2911480"/>
                <a:gd name="connsiteX58" fmla="*/ 2220500 w 2564315"/>
                <a:gd name="connsiteY58" fmla="*/ 1457213 h 2911480"/>
                <a:gd name="connsiteX59" fmla="*/ 2347981 w 2564315"/>
                <a:gd name="connsiteY59" fmla="*/ 1482382 h 2911480"/>
                <a:gd name="connsiteX60" fmla="*/ 2480309 w 2564315"/>
                <a:gd name="connsiteY60" fmla="*/ 1373207 h 2911480"/>
                <a:gd name="connsiteX61" fmla="*/ 2424360 w 2564315"/>
                <a:gd name="connsiteY61" fmla="*/ 1234994 h 2911480"/>
                <a:gd name="connsiteX62" fmla="*/ 2309028 w 2564315"/>
                <a:gd name="connsiteY62" fmla="*/ 1184874 h 2911480"/>
                <a:gd name="connsiteX63" fmla="*/ 2372659 w 2564315"/>
                <a:gd name="connsiteY63" fmla="*/ 800145 h 2911480"/>
                <a:gd name="connsiteX64" fmla="*/ 2463203 w 2564315"/>
                <a:gd name="connsiteY64" fmla="*/ 774376 h 2911480"/>
                <a:gd name="connsiteX65" fmla="*/ 2546174 w 2564315"/>
                <a:gd name="connsiteY65" fmla="*/ 709165 h 2911480"/>
                <a:gd name="connsiteX66" fmla="*/ 2564261 w 2564315"/>
                <a:gd name="connsiteY66" fmla="*/ 671847 h 2911480"/>
                <a:gd name="connsiteX67" fmla="*/ 2564261 w 2564315"/>
                <a:gd name="connsiteY67" fmla="*/ 617368 h 2911480"/>
                <a:gd name="connsiteX68" fmla="*/ 808029 w 2564315"/>
                <a:gd name="connsiteY68" fmla="*/ 2251677 h 2911480"/>
                <a:gd name="connsiteX69" fmla="*/ 563528 w 2564315"/>
                <a:gd name="connsiteY69" fmla="*/ 2047872 h 2911480"/>
                <a:gd name="connsiteX70" fmla="*/ 618225 w 2564315"/>
                <a:gd name="connsiteY70" fmla="*/ 1838128 h 2911480"/>
                <a:gd name="connsiteX71" fmla="*/ 801819 w 2564315"/>
                <a:gd name="connsiteY71" fmla="*/ 1751671 h 2911480"/>
                <a:gd name="connsiteX72" fmla="*/ 1059939 w 2564315"/>
                <a:gd name="connsiteY72" fmla="*/ 1996553 h 2911480"/>
                <a:gd name="connsiteX73" fmla="*/ 808029 w 2564315"/>
                <a:gd name="connsiteY73" fmla="*/ 2251731 h 2911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2564315" h="2911480">
                  <a:moveTo>
                    <a:pt x="2564316" y="617314"/>
                  </a:moveTo>
                  <a:cubicBezTo>
                    <a:pt x="2560938" y="609414"/>
                    <a:pt x="2557125" y="601624"/>
                    <a:pt x="2554346" y="593507"/>
                  </a:cubicBezTo>
                  <a:cubicBezTo>
                    <a:pt x="2531956" y="528078"/>
                    <a:pt x="2455413" y="494355"/>
                    <a:pt x="2404530" y="504270"/>
                  </a:cubicBezTo>
                  <a:cubicBezTo>
                    <a:pt x="2367647" y="511462"/>
                    <a:pt x="2331909" y="524373"/>
                    <a:pt x="2295844" y="534670"/>
                  </a:cubicBezTo>
                  <a:cubicBezTo>
                    <a:pt x="2229217" y="413073"/>
                    <a:pt x="2133716" y="321167"/>
                    <a:pt x="2013317" y="259007"/>
                  </a:cubicBezTo>
                  <a:cubicBezTo>
                    <a:pt x="2021053" y="217113"/>
                    <a:pt x="2030642" y="177016"/>
                    <a:pt x="2035327" y="136375"/>
                  </a:cubicBezTo>
                  <a:cubicBezTo>
                    <a:pt x="2041592" y="81788"/>
                    <a:pt x="1999589" y="20172"/>
                    <a:pt x="1931708" y="4591"/>
                  </a:cubicBezTo>
                  <a:cubicBezTo>
                    <a:pt x="1878591" y="-7612"/>
                    <a:pt x="1816486" y="2249"/>
                    <a:pt x="1782981" y="61848"/>
                  </a:cubicBezTo>
                  <a:cubicBezTo>
                    <a:pt x="1765330" y="93228"/>
                    <a:pt x="1757757" y="130546"/>
                    <a:pt x="1747352" y="165685"/>
                  </a:cubicBezTo>
                  <a:cubicBezTo>
                    <a:pt x="1742994" y="180394"/>
                    <a:pt x="1738254" y="187858"/>
                    <a:pt x="1720766" y="187585"/>
                  </a:cubicBezTo>
                  <a:cubicBezTo>
                    <a:pt x="1692220" y="187149"/>
                    <a:pt x="1663564" y="189873"/>
                    <a:pt x="1635017" y="192543"/>
                  </a:cubicBezTo>
                  <a:cubicBezTo>
                    <a:pt x="1551283" y="200279"/>
                    <a:pt x="1473596" y="226919"/>
                    <a:pt x="1400758" y="268432"/>
                  </a:cubicBezTo>
                  <a:cubicBezTo>
                    <a:pt x="1385722" y="276985"/>
                    <a:pt x="1370141" y="284666"/>
                    <a:pt x="1354833" y="292729"/>
                  </a:cubicBezTo>
                  <a:lnTo>
                    <a:pt x="1360335" y="282978"/>
                  </a:lnTo>
                  <a:cubicBezTo>
                    <a:pt x="1335329" y="261023"/>
                    <a:pt x="1311031" y="238196"/>
                    <a:pt x="1285100" y="217440"/>
                  </a:cubicBezTo>
                  <a:cubicBezTo>
                    <a:pt x="1254809" y="193142"/>
                    <a:pt x="1217927" y="180340"/>
                    <a:pt x="1180391" y="182464"/>
                  </a:cubicBezTo>
                  <a:cubicBezTo>
                    <a:pt x="1097202" y="187204"/>
                    <a:pt x="1030847" y="277966"/>
                    <a:pt x="1058523" y="359629"/>
                  </a:cubicBezTo>
                  <a:cubicBezTo>
                    <a:pt x="1073886" y="404901"/>
                    <a:pt x="1107063" y="432740"/>
                    <a:pt x="1137789" y="463193"/>
                  </a:cubicBezTo>
                  <a:cubicBezTo>
                    <a:pt x="1158382" y="483568"/>
                    <a:pt x="1160616" y="498114"/>
                    <a:pt x="1145798" y="522684"/>
                  </a:cubicBezTo>
                  <a:cubicBezTo>
                    <a:pt x="1107771" y="585825"/>
                    <a:pt x="1082330" y="653869"/>
                    <a:pt x="1070671" y="727415"/>
                  </a:cubicBezTo>
                  <a:cubicBezTo>
                    <a:pt x="1063807" y="770672"/>
                    <a:pt x="1050242" y="812893"/>
                    <a:pt x="1039291" y="857293"/>
                  </a:cubicBezTo>
                  <a:cubicBezTo>
                    <a:pt x="1020006" y="848794"/>
                    <a:pt x="1003390" y="843564"/>
                    <a:pt x="988898" y="834739"/>
                  </a:cubicBezTo>
                  <a:cubicBezTo>
                    <a:pt x="960733" y="817523"/>
                    <a:pt x="931097" y="811912"/>
                    <a:pt x="898355" y="813056"/>
                  </a:cubicBezTo>
                  <a:cubicBezTo>
                    <a:pt x="846927" y="814854"/>
                    <a:pt x="810317" y="839424"/>
                    <a:pt x="787164" y="883007"/>
                  </a:cubicBezTo>
                  <a:cubicBezTo>
                    <a:pt x="763247" y="928006"/>
                    <a:pt x="762648" y="974531"/>
                    <a:pt x="789343" y="1019694"/>
                  </a:cubicBezTo>
                  <a:cubicBezTo>
                    <a:pt x="817508" y="1067363"/>
                    <a:pt x="867302" y="1084578"/>
                    <a:pt x="914590" y="1107078"/>
                  </a:cubicBezTo>
                  <a:cubicBezTo>
                    <a:pt x="884245" y="1166351"/>
                    <a:pt x="837993" y="1212059"/>
                    <a:pt x="789833" y="1254552"/>
                  </a:cubicBezTo>
                  <a:cubicBezTo>
                    <a:pt x="743744" y="1295248"/>
                    <a:pt x="702885" y="1343625"/>
                    <a:pt x="643721" y="1369775"/>
                  </a:cubicBezTo>
                  <a:cubicBezTo>
                    <a:pt x="637347" y="1354194"/>
                    <a:pt x="631572" y="1340302"/>
                    <a:pt x="625907" y="1326409"/>
                  </a:cubicBezTo>
                  <a:cubicBezTo>
                    <a:pt x="605096" y="1275145"/>
                    <a:pt x="573117" y="1235866"/>
                    <a:pt x="515641" y="1224425"/>
                  </a:cubicBezTo>
                  <a:cubicBezTo>
                    <a:pt x="463396" y="1214020"/>
                    <a:pt x="416490" y="1225406"/>
                    <a:pt x="381896" y="1266864"/>
                  </a:cubicBezTo>
                  <a:cubicBezTo>
                    <a:pt x="349046" y="1306252"/>
                    <a:pt x="334826" y="1351851"/>
                    <a:pt x="355038" y="1402734"/>
                  </a:cubicBezTo>
                  <a:cubicBezTo>
                    <a:pt x="365661" y="1429429"/>
                    <a:pt x="377320" y="1455742"/>
                    <a:pt x="388597" y="1482328"/>
                  </a:cubicBezTo>
                  <a:cubicBezTo>
                    <a:pt x="386636" y="1484126"/>
                    <a:pt x="384947" y="1486904"/>
                    <a:pt x="382659" y="1487558"/>
                  </a:cubicBezTo>
                  <a:cubicBezTo>
                    <a:pt x="368331" y="1491807"/>
                    <a:pt x="354112" y="1496547"/>
                    <a:pt x="339457" y="1499380"/>
                  </a:cubicBezTo>
                  <a:cubicBezTo>
                    <a:pt x="234858" y="1519646"/>
                    <a:pt x="132438" y="1545360"/>
                    <a:pt x="43528" y="1608446"/>
                  </a:cubicBezTo>
                  <a:cubicBezTo>
                    <a:pt x="38190" y="1612260"/>
                    <a:pt x="25605" y="1612205"/>
                    <a:pt x="20212" y="1608446"/>
                  </a:cubicBezTo>
                  <a:cubicBezTo>
                    <a:pt x="13456" y="1603706"/>
                    <a:pt x="6646" y="1598858"/>
                    <a:pt x="0" y="1593737"/>
                  </a:cubicBezTo>
                  <a:lnTo>
                    <a:pt x="617299" y="2784643"/>
                  </a:lnTo>
                  <a:cubicBezTo>
                    <a:pt x="667910" y="2771840"/>
                    <a:pt x="718302" y="2756858"/>
                    <a:pt x="768859" y="2742204"/>
                  </a:cubicBezTo>
                  <a:cubicBezTo>
                    <a:pt x="777902" y="2768136"/>
                    <a:pt x="785747" y="2792542"/>
                    <a:pt x="794845" y="2816513"/>
                  </a:cubicBezTo>
                  <a:cubicBezTo>
                    <a:pt x="816800" y="2874424"/>
                    <a:pt x="873295" y="2917135"/>
                    <a:pt x="936490" y="2910870"/>
                  </a:cubicBezTo>
                  <a:cubicBezTo>
                    <a:pt x="995000" y="2905041"/>
                    <a:pt x="1050841" y="2855411"/>
                    <a:pt x="1062009" y="2799951"/>
                  </a:cubicBezTo>
                  <a:cubicBezTo>
                    <a:pt x="1071598" y="2752337"/>
                    <a:pt x="1055036" y="2712785"/>
                    <a:pt x="1039128" y="2672199"/>
                  </a:cubicBezTo>
                  <a:cubicBezTo>
                    <a:pt x="1031338" y="2652314"/>
                    <a:pt x="1035641" y="2645014"/>
                    <a:pt x="1053619" y="2636351"/>
                  </a:cubicBezTo>
                  <a:cubicBezTo>
                    <a:pt x="1113873" y="2607260"/>
                    <a:pt x="1173799" y="2577351"/>
                    <a:pt x="1232800" y="2545808"/>
                  </a:cubicBezTo>
                  <a:cubicBezTo>
                    <a:pt x="1280306" y="2520421"/>
                    <a:pt x="1326231" y="2492146"/>
                    <a:pt x="1375534" y="2463599"/>
                  </a:cubicBezTo>
                  <a:cubicBezTo>
                    <a:pt x="1391715" y="2485391"/>
                    <a:pt x="1408930" y="2508054"/>
                    <a:pt x="1425491" y="2531098"/>
                  </a:cubicBezTo>
                  <a:cubicBezTo>
                    <a:pt x="1458887" y="2577460"/>
                    <a:pt x="1533577" y="2598380"/>
                    <a:pt x="1586095" y="2575390"/>
                  </a:cubicBezTo>
                  <a:cubicBezTo>
                    <a:pt x="1675059" y="2536438"/>
                    <a:pt x="1707147" y="2431239"/>
                    <a:pt x="1642916" y="2356603"/>
                  </a:cubicBezTo>
                  <a:cubicBezTo>
                    <a:pt x="1626573" y="2337590"/>
                    <a:pt x="1613770" y="2315526"/>
                    <a:pt x="1598571" y="2293680"/>
                  </a:cubicBezTo>
                  <a:cubicBezTo>
                    <a:pt x="1623467" y="2271344"/>
                    <a:pt x="1647874" y="2251731"/>
                    <a:pt x="1669720" y="2229559"/>
                  </a:cubicBezTo>
                  <a:cubicBezTo>
                    <a:pt x="1728012" y="2170231"/>
                    <a:pt x="1786086" y="2110577"/>
                    <a:pt x="1842472" y="2049452"/>
                  </a:cubicBezTo>
                  <a:cubicBezTo>
                    <a:pt x="1870855" y="2018671"/>
                    <a:pt x="1873143" y="2016656"/>
                    <a:pt x="1906757" y="2043078"/>
                  </a:cubicBezTo>
                  <a:cubicBezTo>
                    <a:pt x="1915147" y="2049670"/>
                    <a:pt x="1923863" y="2055880"/>
                    <a:pt x="1931708" y="2063017"/>
                  </a:cubicBezTo>
                  <a:cubicBezTo>
                    <a:pt x="1982864" y="2109869"/>
                    <a:pt x="2098196" y="2104530"/>
                    <a:pt x="2136167" y="2046728"/>
                  </a:cubicBezTo>
                  <a:cubicBezTo>
                    <a:pt x="2174684" y="1988054"/>
                    <a:pt x="2176645" y="1897565"/>
                    <a:pt x="2113558" y="1852130"/>
                  </a:cubicBezTo>
                  <a:cubicBezTo>
                    <a:pt x="2087572" y="1833389"/>
                    <a:pt x="2063165" y="1812415"/>
                    <a:pt x="2040285" y="1794219"/>
                  </a:cubicBezTo>
                  <a:cubicBezTo>
                    <a:pt x="2101246" y="1680195"/>
                    <a:pt x="2161772" y="1567042"/>
                    <a:pt x="2220500" y="1457213"/>
                  </a:cubicBezTo>
                  <a:cubicBezTo>
                    <a:pt x="2260651" y="1465548"/>
                    <a:pt x="2303907" y="1479386"/>
                    <a:pt x="2347981" y="1482382"/>
                  </a:cubicBezTo>
                  <a:cubicBezTo>
                    <a:pt x="2404475" y="1486250"/>
                    <a:pt x="2458790" y="1454598"/>
                    <a:pt x="2480309" y="1373207"/>
                  </a:cubicBezTo>
                  <a:cubicBezTo>
                    <a:pt x="2491423" y="1331204"/>
                    <a:pt x="2478239" y="1266973"/>
                    <a:pt x="2424360" y="1234994"/>
                  </a:cubicBezTo>
                  <a:cubicBezTo>
                    <a:pt x="2388731" y="1213856"/>
                    <a:pt x="2347926" y="1201381"/>
                    <a:pt x="2309028" y="1184874"/>
                  </a:cubicBezTo>
                  <a:cubicBezTo>
                    <a:pt x="2341171" y="1058047"/>
                    <a:pt x="2384372" y="933127"/>
                    <a:pt x="2372659" y="800145"/>
                  </a:cubicBezTo>
                  <a:cubicBezTo>
                    <a:pt x="2404802" y="791101"/>
                    <a:pt x="2434384" y="783910"/>
                    <a:pt x="2463203" y="774376"/>
                  </a:cubicBezTo>
                  <a:cubicBezTo>
                    <a:pt x="2498396" y="762772"/>
                    <a:pt x="2526453" y="740708"/>
                    <a:pt x="2546174" y="709165"/>
                  </a:cubicBezTo>
                  <a:cubicBezTo>
                    <a:pt x="2553474" y="697507"/>
                    <a:pt x="2558323" y="684323"/>
                    <a:pt x="2564261" y="671847"/>
                  </a:cubicBezTo>
                  <a:lnTo>
                    <a:pt x="2564261" y="617368"/>
                  </a:lnTo>
                  <a:close/>
                  <a:moveTo>
                    <a:pt x="808029" y="2251677"/>
                  </a:moveTo>
                  <a:cubicBezTo>
                    <a:pt x="673194" y="2260067"/>
                    <a:pt x="573879" y="2132368"/>
                    <a:pt x="563528" y="2047872"/>
                  </a:cubicBezTo>
                  <a:cubicBezTo>
                    <a:pt x="553831" y="1968605"/>
                    <a:pt x="566906" y="1898709"/>
                    <a:pt x="618225" y="1838128"/>
                  </a:cubicBezTo>
                  <a:cubicBezTo>
                    <a:pt x="665785" y="1781961"/>
                    <a:pt x="728708" y="1750418"/>
                    <a:pt x="801819" y="1751671"/>
                  </a:cubicBezTo>
                  <a:cubicBezTo>
                    <a:pt x="955067" y="1754286"/>
                    <a:pt x="1052312" y="1855780"/>
                    <a:pt x="1059939" y="1996553"/>
                  </a:cubicBezTo>
                  <a:cubicBezTo>
                    <a:pt x="1067403" y="2134112"/>
                    <a:pt x="941938" y="2256907"/>
                    <a:pt x="808029" y="2251731"/>
                  </a:cubicBezTo>
                  <a:close/>
                </a:path>
              </a:pathLst>
            </a:custGeom>
            <a:noFill/>
            <a:ln w="6350" cap="flat">
              <a:solidFill>
                <a:schemeClr val="bg1"/>
              </a:solidFill>
              <a:prstDash val="solid"/>
              <a:miter/>
            </a:ln>
          </p:spPr>
          <p:txBody>
            <a:bodyPr rtlCol="0" anchor="ctr"/>
            <a:lstStyle/>
            <a:p>
              <a:endParaRPr lang="de-DE" dirty="0">
                <a:latin typeface="Open Sans" panose="020B0606030504020204" pitchFamily="34" charset="0"/>
              </a:endParaRPr>
            </a:p>
          </p:txBody>
        </p:sp>
        <p:sp>
          <p:nvSpPr>
            <p:cNvPr id="140" name="Freihandform: Form 139">
              <a:extLst>
                <a:ext uri="{FF2B5EF4-FFF2-40B4-BE49-F238E27FC236}">
                  <a16:creationId xmlns:a16="http://schemas.microsoft.com/office/drawing/2014/main" id="{3F044243-AFAE-F535-D746-6B6E4B0886B3}"/>
                </a:ext>
              </a:extLst>
            </p:cNvPr>
            <p:cNvSpPr/>
            <p:nvPr/>
          </p:nvSpPr>
          <p:spPr>
            <a:xfrm>
              <a:off x="-4450985" y="1021982"/>
              <a:ext cx="1435502" cy="1493787"/>
            </a:xfrm>
            <a:custGeom>
              <a:avLst/>
              <a:gdLst>
                <a:gd name="connsiteX0" fmla="*/ 953106 w 1435502"/>
                <a:gd name="connsiteY0" fmla="*/ 1393295 h 1493787"/>
                <a:gd name="connsiteX1" fmla="*/ 975388 w 1435502"/>
                <a:gd name="connsiteY1" fmla="*/ 1396945 h 1493787"/>
                <a:gd name="connsiteX2" fmla="*/ 1051059 w 1435502"/>
                <a:gd name="connsiteY2" fmla="*/ 1462102 h 1493787"/>
                <a:gd name="connsiteX3" fmla="*/ 1187474 w 1435502"/>
                <a:gd name="connsiteY3" fmla="*/ 1481551 h 1493787"/>
                <a:gd name="connsiteX4" fmla="*/ 1275348 w 1435502"/>
                <a:gd name="connsiteY4" fmla="*/ 1359191 h 1493787"/>
                <a:gd name="connsiteX5" fmla="*/ 1193357 w 1435502"/>
                <a:gd name="connsiteY5" fmla="*/ 1219181 h 1493787"/>
                <a:gd name="connsiteX6" fmla="*/ 1157892 w 1435502"/>
                <a:gd name="connsiteY6" fmla="*/ 1183116 h 1493787"/>
                <a:gd name="connsiteX7" fmla="*/ 1172819 w 1435502"/>
                <a:gd name="connsiteY7" fmla="*/ 1149339 h 1493787"/>
                <a:gd name="connsiteX8" fmla="*/ 1177886 w 1435502"/>
                <a:gd name="connsiteY8" fmla="*/ 1137082 h 1493787"/>
                <a:gd name="connsiteX9" fmla="*/ 1242388 w 1435502"/>
                <a:gd name="connsiteY9" fmla="*/ 926303 h 1493787"/>
                <a:gd name="connsiteX10" fmla="*/ 1243260 w 1435502"/>
                <a:gd name="connsiteY10" fmla="*/ 819361 h 1493787"/>
                <a:gd name="connsiteX11" fmla="*/ 1254210 w 1435502"/>
                <a:gd name="connsiteY11" fmla="*/ 801492 h 1493787"/>
                <a:gd name="connsiteX12" fmla="*/ 1312012 w 1435502"/>
                <a:gd name="connsiteY12" fmla="*/ 784713 h 1493787"/>
                <a:gd name="connsiteX13" fmla="*/ 1435352 w 1435502"/>
                <a:gd name="connsiteY13" fmla="*/ 647862 h 1493787"/>
                <a:gd name="connsiteX14" fmla="*/ 1273169 w 1435502"/>
                <a:gd name="connsiteY14" fmla="*/ 507634 h 1493787"/>
                <a:gd name="connsiteX15" fmla="*/ 1169714 w 1435502"/>
                <a:gd name="connsiteY15" fmla="*/ 537270 h 1493787"/>
                <a:gd name="connsiteX16" fmla="*/ 885280 w 1435502"/>
                <a:gd name="connsiteY16" fmla="*/ 259211 h 1493787"/>
                <a:gd name="connsiteX17" fmla="*/ 904838 w 1435502"/>
                <a:gd name="connsiteY17" fmla="*/ 172807 h 1493787"/>
                <a:gd name="connsiteX18" fmla="*/ 909632 w 1435502"/>
                <a:gd name="connsiteY18" fmla="*/ 114842 h 1493787"/>
                <a:gd name="connsiteX19" fmla="*/ 775778 w 1435502"/>
                <a:gd name="connsiteY19" fmla="*/ 273 h 1493787"/>
                <a:gd name="connsiteX20" fmla="*/ 637838 w 1435502"/>
                <a:gd name="connsiteY20" fmla="*/ 104600 h 1493787"/>
                <a:gd name="connsiteX21" fmla="*/ 620677 w 1435502"/>
                <a:gd name="connsiteY21" fmla="*/ 168667 h 1493787"/>
                <a:gd name="connsiteX22" fmla="*/ 600955 w 1435502"/>
                <a:gd name="connsiteY22" fmla="*/ 184084 h 1493787"/>
                <a:gd name="connsiteX23" fmla="*/ 394100 w 1435502"/>
                <a:gd name="connsiteY23" fmla="*/ 217480 h 1493787"/>
                <a:gd name="connsiteX24" fmla="*/ 223254 w 1435502"/>
                <a:gd name="connsiteY24" fmla="*/ 259374 h 1493787"/>
                <a:gd name="connsiteX25" fmla="*/ 208000 w 1435502"/>
                <a:gd name="connsiteY25" fmla="*/ 213939 h 1493787"/>
                <a:gd name="connsiteX26" fmla="*/ 49521 w 1435502"/>
                <a:gd name="connsiteY26" fmla="*/ 96700 h 1493787"/>
                <a:gd name="connsiteX27" fmla="*/ 0 w 1435502"/>
                <a:gd name="connsiteY27" fmla="*/ 113480 h 1493787"/>
                <a:gd name="connsiteX28" fmla="*/ 714707 w 1435502"/>
                <a:gd name="connsiteY28" fmla="*/ 1492283 h 1493787"/>
                <a:gd name="connsiteX29" fmla="*/ 953052 w 1435502"/>
                <a:gd name="connsiteY29" fmla="*/ 1393241 h 1493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35502" h="1493787">
                  <a:moveTo>
                    <a:pt x="953106" y="1393295"/>
                  </a:moveTo>
                  <a:cubicBezTo>
                    <a:pt x="957791" y="1390135"/>
                    <a:pt x="970104" y="1392696"/>
                    <a:pt x="975388" y="1396945"/>
                  </a:cubicBezTo>
                  <a:cubicBezTo>
                    <a:pt x="1001265" y="1417865"/>
                    <a:pt x="1025672" y="1440583"/>
                    <a:pt x="1051059" y="1462102"/>
                  </a:cubicBezTo>
                  <a:cubicBezTo>
                    <a:pt x="1092354" y="1497023"/>
                    <a:pt x="1138443" y="1502416"/>
                    <a:pt x="1187474" y="1481551"/>
                  </a:cubicBezTo>
                  <a:cubicBezTo>
                    <a:pt x="1241299" y="1458724"/>
                    <a:pt x="1272842" y="1418029"/>
                    <a:pt x="1275348" y="1359191"/>
                  </a:cubicBezTo>
                  <a:cubicBezTo>
                    <a:pt x="1278018" y="1295996"/>
                    <a:pt x="1239719" y="1254974"/>
                    <a:pt x="1193357" y="1219181"/>
                  </a:cubicBezTo>
                  <a:cubicBezTo>
                    <a:pt x="1179956" y="1208830"/>
                    <a:pt x="1164920" y="1197498"/>
                    <a:pt x="1157892" y="1183116"/>
                  </a:cubicBezTo>
                  <a:cubicBezTo>
                    <a:pt x="1154405" y="1176034"/>
                    <a:pt x="1167426" y="1160889"/>
                    <a:pt x="1172819" y="1149339"/>
                  </a:cubicBezTo>
                  <a:cubicBezTo>
                    <a:pt x="1174671" y="1145362"/>
                    <a:pt x="1175870" y="1141004"/>
                    <a:pt x="1177886" y="1137082"/>
                  </a:cubicBezTo>
                  <a:cubicBezTo>
                    <a:pt x="1212643" y="1070890"/>
                    <a:pt x="1232474" y="999686"/>
                    <a:pt x="1242388" y="926303"/>
                  </a:cubicBezTo>
                  <a:cubicBezTo>
                    <a:pt x="1247128" y="891273"/>
                    <a:pt x="1242388" y="855045"/>
                    <a:pt x="1243260" y="819361"/>
                  </a:cubicBezTo>
                  <a:cubicBezTo>
                    <a:pt x="1243423" y="813096"/>
                    <a:pt x="1248871" y="803508"/>
                    <a:pt x="1254210" y="801492"/>
                  </a:cubicBezTo>
                  <a:cubicBezTo>
                    <a:pt x="1272897" y="794410"/>
                    <a:pt x="1292454" y="789126"/>
                    <a:pt x="1312012" y="784713"/>
                  </a:cubicBezTo>
                  <a:cubicBezTo>
                    <a:pt x="1378694" y="769677"/>
                    <a:pt x="1431757" y="723533"/>
                    <a:pt x="1435352" y="647862"/>
                  </a:cubicBezTo>
                  <a:cubicBezTo>
                    <a:pt x="1439656" y="558136"/>
                    <a:pt x="1350529" y="492380"/>
                    <a:pt x="1273169" y="507634"/>
                  </a:cubicBezTo>
                  <a:cubicBezTo>
                    <a:pt x="1238194" y="514553"/>
                    <a:pt x="1204362" y="527192"/>
                    <a:pt x="1169714" y="537270"/>
                  </a:cubicBezTo>
                  <a:cubicBezTo>
                    <a:pt x="1103468" y="415074"/>
                    <a:pt x="1006768" y="322460"/>
                    <a:pt x="885280" y="259211"/>
                  </a:cubicBezTo>
                  <a:cubicBezTo>
                    <a:pt x="892199" y="229302"/>
                    <a:pt x="899608" y="201245"/>
                    <a:pt x="904838" y="172807"/>
                  </a:cubicBezTo>
                  <a:cubicBezTo>
                    <a:pt x="908379" y="153685"/>
                    <a:pt x="913881" y="132820"/>
                    <a:pt x="909632" y="114842"/>
                  </a:cubicBezTo>
                  <a:cubicBezTo>
                    <a:pt x="893016" y="44946"/>
                    <a:pt x="844149" y="4631"/>
                    <a:pt x="775778" y="273"/>
                  </a:cubicBezTo>
                  <a:cubicBezTo>
                    <a:pt x="714326" y="-3649"/>
                    <a:pt x="656469" y="34867"/>
                    <a:pt x="637838" y="104600"/>
                  </a:cubicBezTo>
                  <a:cubicBezTo>
                    <a:pt x="632117" y="125956"/>
                    <a:pt x="628031" y="147910"/>
                    <a:pt x="620677" y="168667"/>
                  </a:cubicBezTo>
                  <a:cubicBezTo>
                    <a:pt x="618280" y="175477"/>
                    <a:pt x="608419" y="182831"/>
                    <a:pt x="600955" y="184084"/>
                  </a:cubicBezTo>
                  <a:cubicBezTo>
                    <a:pt x="532094" y="195743"/>
                    <a:pt x="462634" y="204133"/>
                    <a:pt x="394100" y="217480"/>
                  </a:cubicBezTo>
                  <a:cubicBezTo>
                    <a:pt x="337006" y="228594"/>
                    <a:pt x="280947" y="245046"/>
                    <a:pt x="223254" y="259374"/>
                  </a:cubicBezTo>
                  <a:cubicBezTo>
                    <a:pt x="217970" y="243739"/>
                    <a:pt x="212576" y="228975"/>
                    <a:pt x="208000" y="213939"/>
                  </a:cubicBezTo>
                  <a:cubicBezTo>
                    <a:pt x="187080" y="145296"/>
                    <a:pt x="138376" y="89891"/>
                    <a:pt x="49521" y="96700"/>
                  </a:cubicBezTo>
                  <a:cubicBezTo>
                    <a:pt x="32960" y="97953"/>
                    <a:pt x="15908" y="104055"/>
                    <a:pt x="0" y="113480"/>
                  </a:cubicBezTo>
                  <a:lnTo>
                    <a:pt x="714707" y="1492283"/>
                  </a:lnTo>
                  <a:cubicBezTo>
                    <a:pt x="799149" y="1472671"/>
                    <a:pt x="879778" y="1442925"/>
                    <a:pt x="953052" y="1393241"/>
                  </a:cubicBezTo>
                  <a:close/>
                </a:path>
              </a:pathLst>
            </a:custGeom>
            <a:noFill/>
            <a:ln w="6350" cap="flat">
              <a:solidFill>
                <a:schemeClr val="bg1"/>
              </a:solidFill>
              <a:prstDash val="solid"/>
              <a:miter/>
            </a:ln>
          </p:spPr>
          <p:txBody>
            <a:bodyPr rtlCol="0" anchor="ctr"/>
            <a:lstStyle/>
            <a:p>
              <a:endParaRPr lang="de-DE" dirty="0">
                <a:latin typeface="Open Sans" panose="020B0606030504020204" pitchFamily="34" charset="0"/>
              </a:endParaRPr>
            </a:p>
          </p:txBody>
        </p:sp>
        <p:sp>
          <p:nvSpPr>
            <p:cNvPr id="143" name="Freihandform: Form 142">
              <a:extLst>
                <a:ext uri="{FF2B5EF4-FFF2-40B4-BE49-F238E27FC236}">
                  <a16:creationId xmlns:a16="http://schemas.microsoft.com/office/drawing/2014/main" id="{DB047A1C-6060-B554-716C-8A99A84088A9}"/>
                </a:ext>
              </a:extLst>
            </p:cNvPr>
            <p:cNvSpPr/>
            <p:nvPr/>
          </p:nvSpPr>
          <p:spPr>
            <a:xfrm>
              <a:off x="-4071113" y="3128072"/>
              <a:ext cx="1061210" cy="1492532"/>
            </a:xfrm>
            <a:custGeom>
              <a:avLst/>
              <a:gdLst>
                <a:gd name="connsiteX0" fmla="*/ 414818 w 1061208"/>
                <a:gd name="connsiteY0" fmla="*/ 54720 h 1492535"/>
                <a:gd name="connsiteX1" fmla="*/ 220819 w 1061208"/>
                <a:gd name="connsiteY1" fmla="*/ 10592 h 1492535"/>
                <a:gd name="connsiteX2" fmla="*/ 207908 w 1061208"/>
                <a:gd name="connsiteY2" fmla="*/ 21433 h 1492535"/>
                <a:gd name="connsiteX3" fmla="*/ 190638 w 1061208"/>
                <a:gd name="connsiteY3" fmla="*/ 50307 h 1492535"/>
                <a:gd name="connsiteX4" fmla="*/ 202351 w 1061208"/>
                <a:gd name="connsiteY4" fmla="*/ 235481 h 1492535"/>
                <a:gd name="connsiteX5" fmla="*/ 282652 w 1061208"/>
                <a:gd name="connsiteY5" fmla="*/ 310498 h 1492535"/>
                <a:gd name="connsiteX6" fmla="*/ 192327 w 1061208"/>
                <a:gd name="connsiteY6" fmla="*/ 686783 h 1492535"/>
                <a:gd name="connsiteX7" fmla="*/ 115021 w 1061208"/>
                <a:gd name="connsiteY7" fmla="*/ 711244 h 1492535"/>
                <a:gd name="connsiteX8" fmla="*/ 997 w 1061208"/>
                <a:gd name="connsiteY8" fmla="*/ 866726 h 1492535"/>
                <a:gd name="connsiteX9" fmla="*/ 126407 w 1061208"/>
                <a:gd name="connsiteY9" fmla="*/ 984019 h 1492535"/>
                <a:gd name="connsiteX10" fmla="*/ 244681 w 1061208"/>
                <a:gd name="connsiteY10" fmla="*/ 960484 h 1492535"/>
                <a:gd name="connsiteX11" fmla="*/ 277586 w 1061208"/>
                <a:gd name="connsiteY11" fmla="*/ 970345 h 1492535"/>
                <a:gd name="connsiteX12" fmla="*/ 550742 w 1061208"/>
                <a:gd name="connsiteY12" fmla="*/ 1233314 h 1492535"/>
                <a:gd name="connsiteX13" fmla="*/ 534508 w 1061208"/>
                <a:gd name="connsiteY13" fmla="*/ 1299179 h 1492535"/>
                <a:gd name="connsiteX14" fmla="*/ 531675 w 1061208"/>
                <a:gd name="connsiteY14" fmla="*/ 1395715 h 1492535"/>
                <a:gd name="connsiteX15" fmla="*/ 637636 w 1061208"/>
                <a:gd name="connsiteY15" fmla="*/ 1490454 h 1492535"/>
                <a:gd name="connsiteX16" fmla="*/ 779281 w 1061208"/>
                <a:gd name="connsiteY16" fmla="*/ 1428838 h 1492535"/>
                <a:gd name="connsiteX17" fmla="*/ 826024 w 1061208"/>
                <a:gd name="connsiteY17" fmla="*/ 1306479 h 1492535"/>
                <a:gd name="connsiteX18" fmla="*/ 1061208 w 1061208"/>
                <a:gd name="connsiteY18" fmla="*/ 1272375 h 1492535"/>
                <a:gd name="connsiteX19" fmla="*/ 443910 w 1061208"/>
                <a:gd name="connsiteY19" fmla="*/ 81469 h 1492535"/>
                <a:gd name="connsiteX20" fmla="*/ 414818 w 1061208"/>
                <a:gd name="connsiteY20" fmla="*/ 54884 h 1492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61208" h="1492535">
                  <a:moveTo>
                    <a:pt x="414818" y="54720"/>
                  </a:moveTo>
                  <a:cubicBezTo>
                    <a:pt x="360503" y="-7876"/>
                    <a:pt x="292785" y="-7604"/>
                    <a:pt x="220819" y="10592"/>
                  </a:cubicBezTo>
                  <a:cubicBezTo>
                    <a:pt x="215861" y="11845"/>
                    <a:pt x="211013" y="16912"/>
                    <a:pt x="207908" y="21433"/>
                  </a:cubicBezTo>
                  <a:cubicBezTo>
                    <a:pt x="201533" y="30640"/>
                    <a:pt x="197502" y="41591"/>
                    <a:pt x="190638" y="50307"/>
                  </a:cubicBezTo>
                  <a:cubicBezTo>
                    <a:pt x="144440" y="108491"/>
                    <a:pt x="151086" y="187376"/>
                    <a:pt x="202351" y="235481"/>
                  </a:cubicBezTo>
                  <a:cubicBezTo>
                    <a:pt x="229263" y="260704"/>
                    <a:pt x="256230" y="285819"/>
                    <a:pt x="282652" y="310498"/>
                  </a:cubicBezTo>
                  <a:cubicBezTo>
                    <a:pt x="214336" y="428172"/>
                    <a:pt x="183229" y="553092"/>
                    <a:pt x="192327" y="686783"/>
                  </a:cubicBezTo>
                  <a:cubicBezTo>
                    <a:pt x="164924" y="695663"/>
                    <a:pt x="140572" y="707158"/>
                    <a:pt x="115021" y="711244"/>
                  </a:cubicBezTo>
                  <a:cubicBezTo>
                    <a:pt x="40276" y="723174"/>
                    <a:pt x="-7610" y="787078"/>
                    <a:pt x="997" y="866726"/>
                  </a:cubicBezTo>
                  <a:cubicBezTo>
                    <a:pt x="8352" y="934825"/>
                    <a:pt x="78139" y="990447"/>
                    <a:pt x="126407" y="984019"/>
                  </a:cubicBezTo>
                  <a:cubicBezTo>
                    <a:pt x="166177" y="978680"/>
                    <a:pt x="205510" y="969473"/>
                    <a:pt x="244681" y="960484"/>
                  </a:cubicBezTo>
                  <a:cubicBezTo>
                    <a:pt x="258682" y="957270"/>
                    <a:pt x="268706" y="954219"/>
                    <a:pt x="277586" y="970345"/>
                  </a:cubicBezTo>
                  <a:cubicBezTo>
                    <a:pt x="341163" y="1085949"/>
                    <a:pt x="434866" y="1170663"/>
                    <a:pt x="550742" y="1233314"/>
                  </a:cubicBezTo>
                  <a:cubicBezTo>
                    <a:pt x="545458" y="1255105"/>
                    <a:pt x="541372" y="1277605"/>
                    <a:pt x="534508" y="1299179"/>
                  </a:cubicBezTo>
                  <a:cubicBezTo>
                    <a:pt x="524266" y="1331376"/>
                    <a:pt x="520452" y="1365697"/>
                    <a:pt x="531675" y="1395715"/>
                  </a:cubicBezTo>
                  <a:cubicBezTo>
                    <a:pt x="549653" y="1443765"/>
                    <a:pt x="583266" y="1482500"/>
                    <a:pt x="637636" y="1490454"/>
                  </a:cubicBezTo>
                  <a:cubicBezTo>
                    <a:pt x="696092" y="1498952"/>
                    <a:pt x="749209" y="1482009"/>
                    <a:pt x="779281" y="1428838"/>
                  </a:cubicBezTo>
                  <a:cubicBezTo>
                    <a:pt x="800364" y="1391575"/>
                    <a:pt x="810606" y="1348155"/>
                    <a:pt x="826024" y="1306479"/>
                  </a:cubicBezTo>
                  <a:cubicBezTo>
                    <a:pt x="905617" y="1306479"/>
                    <a:pt x="983631" y="1292042"/>
                    <a:pt x="1061208" y="1272375"/>
                  </a:cubicBezTo>
                  <a:lnTo>
                    <a:pt x="443910" y="81469"/>
                  </a:lnTo>
                  <a:cubicBezTo>
                    <a:pt x="433395" y="73406"/>
                    <a:pt x="423371" y="64690"/>
                    <a:pt x="414818" y="54884"/>
                  </a:cubicBezTo>
                  <a:close/>
                </a:path>
              </a:pathLst>
            </a:custGeom>
            <a:noFill/>
            <a:ln w="6350" cap="flat">
              <a:solidFill>
                <a:schemeClr val="bg1"/>
              </a:solidFill>
              <a:prstDash val="solid"/>
              <a:miter/>
            </a:ln>
          </p:spPr>
          <p:txBody>
            <a:bodyPr rtlCol="0" anchor="ctr"/>
            <a:lstStyle/>
            <a:p>
              <a:endParaRPr lang="de-DE" dirty="0">
                <a:latin typeface="Open Sans" panose="020B0606030504020204" pitchFamily="34" charset="0"/>
              </a:endParaRPr>
            </a:p>
          </p:txBody>
        </p:sp>
        <p:sp>
          <p:nvSpPr>
            <p:cNvPr id="145" name="Freihandform: Form 144">
              <a:extLst>
                <a:ext uri="{FF2B5EF4-FFF2-40B4-BE49-F238E27FC236}">
                  <a16:creationId xmlns:a16="http://schemas.microsoft.com/office/drawing/2014/main" id="{3CB83D3C-E67A-6372-A272-4859580E99F4}"/>
                </a:ext>
              </a:extLst>
            </p:cNvPr>
            <p:cNvSpPr/>
            <p:nvPr/>
          </p:nvSpPr>
          <p:spPr>
            <a:xfrm>
              <a:off x="-6204709" y="1204894"/>
              <a:ext cx="2283096" cy="2893895"/>
            </a:xfrm>
            <a:custGeom>
              <a:avLst/>
              <a:gdLst>
                <a:gd name="connsiteX0" fmla="*/ 1497458 w 2283096"/>
                <a:gd name="connsiteY0" fmla="*/ 97245 h 2893895"/>
                <a:gd name="connsiteX1" fmla="*/ 1529437 w 2283096"/>
                <a:gd name="connsiteY1" fmla="*/ 237909 h 2893895"/>
                <a:gd name="connsiteX2" fmla="*/ 1182898 w 2283096"/>
                <a:gd name="connsiteY2" fmla="*/ 423518 h 2893895"/>
                <a:gd name="connsiteX3" fmla="*/ 1154950 w 2283096"/>
                <a:gd name="connsiteY3" fmla="*/ 385982 h 2893895"/>
                <a:gd name="connsiteX4" fmla="*/ 1010527 w 2283096"/>
                <a:gd name="connsiteY4" fmla="*/ 310093 h 2893895"/>
                <a:gd name="connsiteX5" fmla="*/ 895631 w 2283096"/>
                <a:gd name="connsiteY5" fmla="*/ 493796 h 2893895"/>
                <a:gd name="connsiteX6" fmla="*/ 958826 w 2283096"/>
                <a:gd name="connsiteY6" fmla="*/ 590986 h 2893895"/>
                <a:gd name="connsiteX7" fmla="*/ 686650 w 2283096"/>
                <a:gd name="connsiteY7" fmla="*/ 870080 h 2893895"/>
                <a:gd name="connsiteX8" fmla="*/ 649006 w 2283096"/>
                <a:gd name="connsiteY8" fmla="*/ 841642 h 2893895"/>
                <a:gd name="connsiteX9" fmla="*/ 538686 w 2283096"/>
                <a:gd name="connsiteY9" fmla="*/ 795880 h 2893895"/>
                <a:gd name="connsiteX10" fmla="*/ 418125 w 2283096"/>
                <a:gd name="connsiteY10" fmla="*/ 866321 h 2893895"/>
                <a:gd name="connsiteX11" fmla="*/ 419922 w 2283096"/>
                <a:gd name="connsiteY11" fmla="*/ 1003118 h 2893895"/>
                <a:gd name="connsiteX12" fmla="*/ 519727 w 2283096"/>
                <a:gd name="connsiteY12" fmla="*/ 1099000 h 2893895"/>
                <a:gd name="connsiteX13" fmla="*/ 342018 w 2283096"/>
                <a:gd name="connsiteY13" fmla="*/ 1438403 h 2893895"/>
                <a:gd name="connsiteX14" fmla="*/ 334227 w 2283096"/>
                <a:gd name="connsiteY14" fmla="*/ 1437531 h 2893895"/>
                <a:gd name="connsiteX15" fmla="*/ 225052 w 2283096"/>
                <a:gd name="connsiteY15" fmla="*/ 1406805 h 2893895"/>
                <a:gd name="connsiteX16" fmla="*/ 87166 w 2283096"/>
                <a:gd name="connsiteY16" fmla="*/ 1504922 h 2893895"/>
                <a:gd name="connsiteX17" fmla="*/ 144260 w 2283096"/>
                <a:gd name="connsiteY17" fmla="*/ 1659968 h 2893895"/>
                <a:gd name="connsiteX18" fmla="*/ 236656 w 2283096"/>
                <a:gd name="connsiteY18" fmla="*/ 1699520 h 2893895"/>
                <a:gd name="connsiteX19" fmla="*/ 249513 w 2283096"/>
                <a:gd name="connsiteY19" fmla="*/ 1718424 h 2893895"/>
                <a:gd name="connsiteX20" fmla="*/ 212958 w 2283096"/>
                <a:gd name="connsiteY20" fmla="*/ 1861975 h 2893895"/>
                <a:gd name="connsiteX21" fmla="*/ 185555 w 2283096"/>
                <a:gd name="connsiteY21" fmla="*/ 2040448 h 2893895"/>
                <a:gd name="connsiteX22" fmla="*/ 183593 w 2283096"/>
                <a:gd name="connsiteY22" fmla="*/ 2087300 h 2893895"/>
                <a:gd name="connsiteX23" fmla="*/ 135271 w 2283096"/>
                <a:gd name="connsiteY23" fmla="*/ 2106258 h 2893895"/>
                <a:gd name="connsiteX24" fmla="*/ 122196 w 2283096"/>
                <a:gd name="connsiteY24" fmla="*/ 2108819 h 2893895"/>
                <a:gd name="connsiteX25" fmla="*/ 35466 w 2283096"/>
                <a:gd name="connsiteY25" fmla="*/ 2157087 h 2893895"/>
                <a:gd name="connsiteX26" fmla="*/ 0 w 2283096"/>
                <a:gd name="connsiteY26" fmla="*/ 2217722 h 2893895"/>
                <a:gd name="connsiteX27" fmla="*/ 0 w 2283096"/>
                <a:gd name="connsiteY27" fmla="*/ 2277648 h 2893895"/>
                <a:gd name="connsiteX28" fmla="*/ 3868 w 2283096"/>
                <a:gd name="connsiteY28" fmla="*/ 2280917 h 2893895"/>
                <a:gd name="connsiteX29" fmla="*/ 180161 w 2283096"/>
                <a:gd name="connsiteY29" fmla="*/ 2381104 h 2893895"/>
                <a:gd name="connsiteX30" fmla="*/ 242158 w 2283096"/>
                <a:gd name="connsiteY30" fmla="*/ 2360511 h 2893895"/>
                <a:gd name="connsiteX31" fmla="*/ 287975 w 2283096"/>
                <a:gd name="connsiteY31" fmla="*/ 2392708 h 2893895"/>
                <a:gd name="connsiteX32" fmla="*/ 455878 w 2283096"/>
                <a:gd name="connsiteY32" fmla="*/ 2574013 h 2893895"/>
                <a:gd name="connsiteX33" fmla="*/ 550127 w 2283096"/>
                <a:gd name="connsiteY33" fmla="*/ 2636337 h 2893895"/>
                <a:gd name="connsiteX34" fmla="*/ 535908 w 2283096"/>
                <a:gd name="connsiteY34" fmla="*/ 2688146 h 2893895"/>
                <a:gd name="connsiteX35" fmla="*/ 527627 w 2283096"/>
                <a:gd name="connsiteY35" fmla="*/ 2782122 h 2893895"/>
                <a:gd name="connsiteX36" fmla="*/ 641705 w 2283096"/>
                <a:gd name="connsiteY36" fmla="*/ 2892223 h 2893895"/>
                <a:gd name="connsiteX37" fmla="*/ 778229 w 2283096"/>
                <a:gd name="connsiteY37" fmla="*/ 2830445 h 2893895"/>
                <a:gd name="connsiteX38" fmla="*/ 806177 w 2283096"/>
                <a:gd name="connsiteY38" fmla="*/ 2754719 h 2893895"/>
                <a:gd name="connsiteX39" fmla="*/ 875528 w 2283096"/>
                <a:gd name="connsiteY39" fmla="*/ 2702310 h 2893895"/>
                <a:gd name="connsiteX40" fmla="*/ 960897 w 2283096"/>
                <a:gd name="connsiteY40" fmla="*/ 2695555 h 2893895"/>
                <a:gd name="connsiteX41" fmla="*/ 1185077 w 2283096"/>
                <a:gd name="connsiteY41" fmla="*/ 2605665 h 2893895"/>
                <a:gd name="connsiteX42" fmla="*/ 1216729 w 2283096"/>
                <a:gd name="connsiteY42" fmla="*/ 2609370 h 2893895"/>
                <a:gd name="connsiteX43" fmla="*/ 1287061 w 2283096"/>
                <a:gd name="connsiteY43" fmla="*/ 2679593 h 2893895"/>
                <a:gd name="connsiteX44" fmla="*/ 1478717 w 2283096"/>
                <a:gd name="connsiteY44" fmla="*/ 2654859 h 2893895"/>
                <a:gd name="connsiteX45" fmla="*/ 1475067 w 2283096"/>
                <a:gd name="connsiteY45" fmla="*/ 2480309 h 2893895"/>
                <a:gd name="connsiteX46" fmla="*/ 1398361 w 2283096"/>
                <a:gd name="connsiteY46" fmla="*/ 2395649 h 2893895"/>
                <a:gd name="connsiteX47" fmla="*/ 1522573 w 2283096"/>
                <a:gd name="connsiteY47" fmla="*/ 2035218 h 2893895"/>
                <a:gd name="connsiteX48" fmla="*/ 1559346 w 2283096"/>
                <a:gd name="connsiteY48" fmla="*/ 2052706 h 2893895"/>
                <a:gd name="connsiteX49" fmla="*/ 1703170 w 2283096"/>
                <a:gd name="connsiteY49" fmla="*/ 2071010 h 2893895"/>
                <a:gd name="connsiteX50" fmla="*/ 1786740 w 2283096"/>
                <a:gd name="connsiteY50" fmla="*/ 1984335 h 2893895"/>
                <a:gd name="connsiteX51" fmla="*/ 1696469 w 2283096"/>
                <a:gd name="connsiteY51" fmla="*/ 1808368 h 2893895"/>
                <a:gd name="connsiteX52" fmla="*/ 1645204 w 2283096"/>
                <a:gd name="connsiteY52" fmla="*/ 1783362 h 2893895"/>
                <a:gd name="connsiteX53" fmla="*/ 1914711 w 2283096"/>
                <a:gd name="connsiteY53" fmla="*/ 1518051 h 2893895"/>
                <a:gd name="connsiteX54" fmla="*/ 1959057 w 2283096"/>
                <a:gd name="connsiteY54" fmla="*/ 1607723 h 2893895"/>
                <a:gd name="connsiteX55" fmla="*/ 2183727 w 2283096"/>
                <a:gd name="connsiteY55" fmla="*/ 1619926 h 2893895"/>
                <a:gd name="connsiteX56" fmla="*/ 2193152 w 2283096"/>
                <a:gd name="connsiteY56" fmla="*/ 1453548 h 2893895"/>
                <a:gd name="connsiteX57" fmla="*/ 2172178 w 2283096"/>
                <a:gd name="connsiteY57" fmla="*/ 1403754 h 2893895"/>
                <a:gd name="connsiteX58" fmla="*/ 2224695 w 2283096"/>
                <a:gd name="connsiteY58" fmla="*/ 1390734 h 2893895"/>
                <a:gd name="connsiteX59" fmla="*/ 2283096 w 2283096"/>
                <a:gd name="connsiteY59" fmla="*/ 1378803 h 2893895"/>
                <a:gd name="connsiteX60" fmla="*/ 1568335 w 2283096"/>
                <a:gd name="connsiteY60" fmla="*/ 0 h 2893895"/>
                <a:gd name="connsiteX61" fmla="*/ 1497513 w 2283096"/>
                <a:gd name="connsiteY61" fmla="*/ 97245 h 2893895"/>
                <a:gd name="connsiteX62" fmla="*/ 1000775 w 2283096"/>
                <a:gd name="connsiteY62" fmla="*/ 1891067 h 2893895"/>
                <a:gd name="connsiteX63" fmla="*/ 751153 w 2283096"/>
                <a:gd name="connsiteY63" fmla="*/ 1655610 h 2893895"/>
                <a:gd name="connsiteX64" fmla="*/ 1001374 w 2283096"/>
                <a:gd name="connsiteY64" fmla="*/ 1394929 h 2893895"/>
                <a:gd name="connsiteX65" fmla="*/ 1252195 w 2283096"/>
                <a:gd name="connsiteY65" fmla="*/ 1639757 h 2893895"/>
                <a:gd name="connsiteX66" fmla="*/ 1000830 w 2283096"/>
                <a:gd name="connsiteY66" fmla="*/ 1891013 h 2893895"/>
                <a:gd name="connsiteX67" fmla="*/ 1623631 w 2283096"/>
                <a:gd name="connsiteY67" fmla="*/ 889202 h 2893895"/>
                <a:gd name="connsiteX68" fmla="*/ 1752691 w 2283096"/>
                <a:gd name="connsiteY68" fmla="*/ 1011671 h 2893895"/>
                <a:gd name="connsiteX69" fmla="*/ 1621561 w 2283096"/>
                <a:gd name="connsiteY69" fmla="*/ 1138879 h 2893895"/>
                <a:gd name="connsiteX70" fmla="*/ 1502742 w 2283096"/>
                <a:gd name="connsiteY70" fmla="*/ 1021804 h 2893895"/>
                <a:gd name="connsiteX71" fmla="*/ 1623631 w 2283096"/>
                <a:gd name="connsiteY71" fmla="*/ 889202 h 2893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2283096" h="2893895">
                  <a:moveTo>
                    <a:pt x="1497458" y="97245"/>
                  </a:moveTo>
                  <a:cubicBezTo>
                    <a:pt x="1491084" y="150525"/>
                    <a:pt x="1515763" y="195306"/>
                    <a:pt x="1529437" y="237909"/>
                  </a:cubicBezTo>
                  <a:cubicBezTo>
                    <a:pt x="1413234" y="300124"/>
                    <a:pt x="1299264" y="361194"/>
                    <a:pt x="1182898" y="423518"/>
                  </a:cubicBezTo>
                  <a:cubicBezTo>
                    <a:pt x="1174726" y="412622"/>
                    <a:pt x="1164048" y="399820"/>
                    <a:pt x="1154950" y="385982"/>
                  </a:cubicBezTo>
                  <a:cubicBezTo>
                    <a:pt x="1120737" y="333955"/>
                    <a:pt x="1076010" y="306389"/>
                    <a:pt x="1010527" y="310093"/>
                  </a:cubicBezTo>
                  <a:cubicBezTo>
                    <a:pt x="915080" y="315432"/>
                    <a:pt x="863489" y="416490"/>
                    <a:pt x="895631" y="493796"/>
                  </a:cubicBezTo>
                  <a:cubicBezTo>
                    <a:pt x="911103" y="531005"/>
                    <a:pt x="939977" y="562711"/>
                    <a:pt x="958826" y="590986"/>
                  </a:cubicBezTo>
                  <a:cubicBezTo>
                    <a:pt x="867956" y="684144"/>
                    <a:pt x="777576" y="776867"/>
                    <a:pt x="686650" y="870080"/>
                  </a:cubicBezTo>
                  <a:cubicBezTo>
                    <a:pt x="675482" y="861691"/>
                    <a:pt x="661754" y="852266"/>
                    <a:pt x="649006" y="841642"/>
                  </a:cubicBezTo>
                  <a:cubicBezTo>
                    <a:pt x="616918" y="814839"/>
                    <a:pt x="580907" y="796589"/>
                    <a:pt x="538686" y="795880"/>
                  </a:cubicBezTo>
                  <a:cubicBezTo>
                    <a:pt x="485025" y="795009"/>
                    <a:pt x="444928" y="821431"/>
                    <a:pt x="418125" y="866321"/>
                  </a:cubicBezTo>
                  <a:cubicBezTo>
                    <a:pt x="391103" y="911539"/>
                    <a:pt x="386472" y="961169"/>
                    <a:pt x="419922" y="1003118"/>
                  </a:cubicBezTo>
                  <a:cubicBezTo>
                    <a:pt x="449286" y="1039945"/>
                    <a:pt x="488075" y="1069200"/>
                    <a:pt x="519727" y="1099000"/>
                  </a:cubicBezTo>
                  <a:cubicBezTo>
                    <a:pt x="461980" y="1209374"/>
                    <a:pt x="402326" y="1323235"/>
                    <a:pt x="342018" y="1438403"/>
                  </a:cubicBezTo>
                  <a:cubicBezTo>
                    <a:pt x="341255" y="1438349"/>
                    <a:pt x="337605" y="1438512"/>
                    <a:pt x="334227" y="1437531"/>
                  </a:cubicBezTo>
                  <a:cubicBezTo>
                    <a:pt x="297835" y="1427017"/>
                    <a:pt x="262152" y="1411545"/>
                    <a:pt x="225052" y="1406805"/>
                  </a:cubicBezTo>
                  <a:cubicBezTo>
                    <a:pt x="162020" y="1398742"/>
                    <a:pt x="107541" y="1440473"/>
                    <a:pt x="87166" y="1504922"/>
                  </a:cubicBezTo>
                  <a:cubicBezTo>
                    <a:pt x="68371" y="1564303"/>
                    <a:pt x="91089" y="1630441"/>
                    <a:pt x="144260" y="1659968"/>
                  </a:cubicBezTo>
                  <a:cubicBezTo>
                    <a:pt x="173351" y="1676148"/>
                    <a:pt x="206202" y="1685573"/>
                    <a:pt x="236656" y="1699520"/>
                  </a:cubicBezTo>
                  <a:cubicBezTo>
                    <a:pt x="242812" y="1702353"/>
                    <a:pt x="250711" y="1713194"/>
                    <a:pt x="249513" y="1718424"/>
                  </a:cubicBezTo>
                  <a:cubicBezTo>
                    <a:pt x="238181" y="1766474"/>
                    <a:pt x="222546" y="1813598"/>
                    <a:pt x="212958" y="1861975"/>
                  </a:cubicBezTo>
                  <a:cubicBezTo>
                    <a:pt x="201299" y="1920976"/>
                    <a:pt x="193781" y="1980793"/>
                    <a:pt x="185555" y="2040448"/>
                  </a:cubicBezTo>
                  <a:cubicBezTo>
                    <a:pt x="183376" y="2056247"/>
                    <a:pt x="191547" y="2078038"/>
                    <a:pt x="183593" y="2087300"/>
                  </a:cubicBezTo>
                  <a:cubicBezTo>
                    <a:pt x="173624" y="2098904"/>
                    <a:pt x="151996" y="2100592"/>
                    <a:pt x="135271" y="2106258"/>
                  </a:cubicBezTo>
                  <a:cubicBezTo>
                    <a:pt x="131130" y="2107675"/>
                    <a:pt x="126445" y="2107620"/>
                    <a:pt x="122196" y="2108819"/>
                  </a:cubicBezTo>
                  <a:cubicBezTo>
                    <a:pt x="89563" y="2118244"/>
                    <a:pt x="56222" y="2127505"/>
                    <a:pt x="35466" y="2157087"/>
                  </a:cubicBezTo>
                  <a:cubicBezTo>
                    <a:pt x="22064" y="2176154"/>
                    <a:pt x="11713" y="2197456"/>
                    <a:pt x="0" y="2217722"/>
                  </a:cubicBezTo>
                  <a:lnTo>
                    <a:pt x="0" y="2277648"/>
                  </a:lnTo>
                  <a:cubicBezTo>
                    <a:pt x="1307" y="2278738"/>
                    <a:pt x="3650" y="2279664"/>
                    <a:pt x="3868" y="2280917"/>
                  </a:cubicBezTo>
                  <a:cubicBezTo>
                    <a:pt x="16779" y="2353973"/>
                    <a:pt x="100513" y="2407798"/>
                    <a:pt x="180161" y="2381104"/>
                  </a:cubicBezTo>
                  <a:cubicBezTo>
                    <a:pt x="200809" y="2374185"/>
                    <a:pt x="221565" y="2367538"/>
                    <a:pt x="242158" y="2360511"/>
                  </a:cubicBezTo>
                  <a:cubicBezTo>
                    <a:pt x="272285" y="2350214"/>
                    <a:pt x="277297" y="2376037"/>
                    <a:pt x="287975" y="2392708"/>
                  </a:cubicBezTo>
                  <a:cubicBezTo>
                    <a:pt x="333083" y="2463257"/>
                    <a:pt x="385982" y="2526507"/>
                    <a:pt x="455878" y="2574013"/>
                  </a:cubicBezTo>
                  <a:cubicBezTo>
                    <a:pt x="486659" y="2594933"/>
                    <a:pt x="517984" y="2615090"/>
                    <a:pt x="550127" y="2636337"/>
                  </a:cubicBezTo>
                  <a:cubicBezTo>
                    <a:pt x="545441" y="2652953"/>
                    <a:pt x="538305" y="2670222"/>
                    <a:pt x="535908" y="2688146"/>
                  </a:cubicBezTo>
                  <a:cubicBezTo>
                    <a:pt x="531767" y="2719199"/>
                    <a:pt x="517167" y="2748508"/>
                    <a:pt x="527627" y="2782122"/>
                  </a:cubicBezTo>
                  <a:cubicBezTo>
                    <a:pt x="545823" y="2840741"/>
                    <a:pt x="581288" y="2880129"/>
                    <a:pt x="641705" y="2892223"/>
                  </a:cubicBezTo>
                  <a:cubicBezTo>
                    <a:pt x="680331" y="2899959"/>
                    <a:pt x="750009" y="2881110"/>
                    <a:pt x="778229" y="2830445"/>
                  </a:cubicBezTo>
                  <a:cubicBezTo>
                    <a:pt x="791195" y="2807182"/>
                    <a:pt x="799367" y="2780705"/>
                    <a:pt x="806177" y="2754719"/>
                  </a:cubicBezTo>
                  <a:cubicBezTo>
                    <a:pt x="819034" y="2705361"/>
                    <a:pt x="823774" y="2701766"/>
                    <a:pt x="875528" y="2702310"/>
                  </a:cubicBezTo>
                  <a:cubicBezTo>
                    <a:pt x="904021" y="2702583"/>
                    <a:pt x="933385" y="2702093"/>
                    <a:pt x="960897" y="2695555"/>
                  </a:cubicBezTo>
                  <a:cubicBezTo>
                    <a:pt x="1039891" y="2676814"/>
                    <a:pt x="1117414" y="2653389"/>
                    <a:pt x="1185077" y="2605665"/>
                  </a:cubicBezTo>
                  <a:cubicBezTo>
                    <a:pt x="1195918" y="2597984"/>
                    <a:pt x="1205615" y="2596894"/>
                    <a:pt x="1216729" y="2609370"/>
                  </a:cubicBezTo>
                  <a:cubicBezTo>
                    <a:pt x="1238738" y="2634049"/>
                    <a:pt x="1262273" y="2657692"/>
                    <a:pt x="1287061" y="2679593"/>
                  </a:cubicBezTo>
                  <a:cubicBezTo>
                    <a:pt x="1333477" y="2720615"/>
                    <a:pt x="1420643" y="2723012"/>
                    <a:pt x="1478717" y="2654859"/>
                  </a:cubicBezTo>
                  <a:cubicBezTo>
                    <a:pt x="1520121" y="2606264"/>
                    <a:pt x="1521211" y="2533099"/>
                    <a:pt x="1475067" y="2480309"/>
                  </a:cubicBezTo>
                  <a:cubicBezTo>
                    <a:pt x="1450552" y="2452253"/>
                    <a:pt x="1425056" y="2425013"/>
                    <a:pt x="1398361" y="2395649"/>
                  </a:cubicBezTo>
                  <a:cubicBezTo>
                    <a:pt x="1477301" y="2289852"/>
                    <a:pt x="1487107" y="2159647"/>
                    <a:pt x="1522573" y="2035218"/>
                  </a:cubicBezTo>
                  <a:cubicBezTo>
                    <a:pt x="1535811" y="2041483"/>
                    <a:pt x="1547687" y="2046876"/>
                    <a:pt x="1559346" y="2052706"/>
                  </a:cubicBezTo>
                  <a:cubicBezTo>
                    <a:pt x="1605163" y="2075641"/>
                    <a:pt x="1651470" y="2095362"/>
                    <a:pt x="1703170" y="2071010"/>
                  </a:cubicBezTo>
                  <a:cubicBezTo>
                    <a:pt x="1741959" y="2052760"/>
                    <a:pt x="1774809" y="2026883"/>
                    <a:pt x="1786740" y="1984335"/>
                  </a:cubicBezTo>
                  <a:cubicBezTo>
                    <a:pt x="1807824" y="1908827"/>
                    <a:pt x="1772249" y="1841055"/>
                    <a:pt x="1696469" y="1808368"/>
                  </a:cubicBezTo>
                  <a:cubicBezTo>
                    <a:pt x="1679199" y="1800905"/>
                    <a:pt x="1662638" y="1791916"/>
                    <a:pt x="1645204" y="1783362"/>
                  </a:cubicBezTo>
                  <a:cubicBezTo>
                    <a:pt x="1716190" y="1672607"/>
                    <a:pt x="1808804" y="1590344"/>
                    <a:pt x="1914711" y="1518051"/>
                  </a:cubicBezTo>
                  <a:cubicBezTo>
                    <a:pt x="1929965" y="1549267"/>
                    <a:pt x="1941732" y="1580266"/>
                    <a:pt x="1959057" y="1607723"/>
                  </a:cubicBezTo>
                  <a:cubicBezTo>
                    <a:pt x="2016859" y="1699356"/>
                    <a:pt x="2128758" y="1686227"/>
                    <a:pt x="2183727" y="1619926"/>
                  </a:cubicBezTo>
                  <a:cubicBezTo>
                    <a:pt x="2225676" y="1569370"/>
                    <a:pt x="2221209" y="1510969"/>
                    <a:pt x="2193152" y="1453548"/>
                  </a:cubicBezTo>
                  <a:cubicBezTo>
                    <a:pt x="2185307" y="1437477"/>
                    <a:pt x="2179151" y="1420534"/>
                    <a:pt x="2172178" y="1403754"/>
                  </a:cubicBezTo>
                  <a:cubicBezTo>
                    <a:pt x="2191844" y="1398797"/>
                    <a:pt x="2208079" y="1393730"/>
                    <a:pt x="2224695" y="1390734"/>
                  </a:cubicBezTo>
                  <a:cubicBezTo>
                    <a:pt x="2244308" y="1387193"/>
                    <a:pt x="2263811" y="1383270"/>
                    <a:pt x="2283096" y="1378803"/>
                  </a:cubicBezTo>
                  <a:lnTo>
                    <a:pt x="1568335" y="0"/>
                  </a:lnTo>
                  <a:cubicBezTo>
                    <a:pt x="1532215" y="21356"/>
                    <a:pt x="1502034" y="59654"/>
                    <a:pt x="1497513" y="97245"/>
                  </a:cubicBezTo>
                  <a:close/>
                  <a:moveTo>
                    <a:pt x="1000775" y="1891067"/>
                  </a:moveTo>
                  <a:cubicBezTo>
                    <a:pt x="864415" y="1894445"/>
                    <a:pt x="756874" y="1771650"/>
                    <a:pt x="751153" y="1655610"/>
                  </a:cubicBezTo>
                  <a:cubicBezTo>
                    <a:pt x="744398" y="1517887"/>
                    <a:pt x="857224" y="1381364"/>
                    <a:pt x="1001374" y="1394929"/>
                  </a:cubicBezTo>
                  <a:cubicBezTo>
                    <a:pt x="1153370" y="1387084"/>
                    <a:pt x="1253611" y="1517942"/>
                    <a:pt x="1252195" y="1639757"/>
                  </a:cubicBezTo>
                  <a:cubicBezTo>
                    <a:pt x="1250560" y="1778187"/>
                    <a:pt x="1148413" y="1887362"/>
                    <a:pt x="1000830" y="1891013"/>
                  </a:cubicBezTo>
                  <a:close/>
                  <a:moveTo>
                    <a:pt x="1623631" y="889202"/>
                  </a:moveTo>
                  <a:cubicBezTo>
                    <a:pt x="1706166" y="892362"/>
                    <a:pt x="1752255" y="942755"/>
                    <a:pt x="1752691" y="1011671"/>
                  </a:cubicBezTo>
                  <a:cubicBezTo>
                    <a:pt x="1753127" y="1085435"/>
                    <a:pt x="1706003" y="1135229"/>
                    <a:pt x="1621561" y="1138879"/>
                  </a:cubicBezTo>
                  <a:cubicBezTo>
                    <a:pt x="1572312" y="1147486"/>
                    <a:pt x="1504104" y="1080151"/>
                    <a:pt x="1502742" y="1021804"/>
                  </a:cubicBezTo>
                  <a:cubicBezTo>
                    <a:pt x="1500781" y="937471"/>
                    <a:pt x="1569697" y="887132"/>
                    <a:pt x="1623631" y="889202"/>
                  </a:cubicBezTo>
                  <a:close/>
                </a:path>
              </a:pathLst>
            </a:custGeom>
            <a:noFill/>
            <a:ln w="6350" cap="flat">
              <a:solidFill>
                <a:schemeClr val="bg1"/>
              </a:solidFill>
              <a:prstDash val="solid"/>
              <a:miter/>
            </a:ln>
          </p:spPr>
          <p:txBody>
            <a:bodyPr rtlCol="0" anchor="ctr"/>
            <a:lstStyle/>
            <a:p>
              <a:endParaRPr lang="de-DE" dirty="0">
                <a:latin typeface="Open Sans" panose="020B0606030504020204" pitchFamily="34" charset="0"/>
              </a:endParaRPr>
            </a:p>
          </p:txBody>
        </p:sp>
        <p:cxnSp>
          <p:nvCxnSpPr>
            <p:cNvPr id="147" name="Gerader Verbinder 146">
              <a:extLst>
                <a:ext uri="{FF2B5EF4-FFF2-40B4-BE49-F238E27FC236}">
                  <a16:creationId xmlns:a16="http://schemas.microsoft.com/office/drawing/2014/main" id="{F09978A3-A630-B048-2C8D-AA4CECE3852A}"/>
                </a:ext>
              </a:extLst>
            </p:cNvPr>
            <p:cNvCxnSpPr>
              <a:cxnSpLocks/>
            </p:cNvCxnSpPr>
            <p:nvPr/>
          </p:nvCxnSpPr>
          <p:spPr bwMode="gray">
            <a:xfrm>
              <a:off x="-4928860" y="209550"/>
              <a:ext cx="443522" cy="86233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2" name="Gerader Verbinder 151">
              <a:extLst>
                <a:ext uri="{FF2B5EF4-FFF2-40B4-BE49-F238E27FC236}">
                  <a16:creationId xmlns:a16="http://schemas.microsoft.com/office/drawing/2014/main" id="{B33351EA-27BF-4243-06FE-50A71CD796A5}"/>
                </a:ext>
              </a:extLst>
            </p:cNvPr>
            <p:cNvCxnSpPr>
              <a:cxnSpLocks/>
            </p:cNvCxnSpPr>
            <p:nvPr/>
          </p:nvCxnSpPr>
          <p:spPr bwMode="gray">
            <a:xfrm>
              <a:off x="-2777187" y="4387773"/>
              <a:ext cx="418087" cy="812877"/>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3" name="Gerader Verbinder 152">
              <a:extLst>
                <a:ext uri="{FF2B5EF4-FFF2-40B4-BE49-F238E27FC236}">
                  <a16:creationId xmlns:a16="http://schemas.microsoft.com/office/drawing/2014/main" id="{4177C7A4-F8F1-57E1-DC33-DE13A4F56D6E}"/>
                </a:ext>
              </a:extLst>
            </p:cNvPr>
            <p:cNvCxnSpPr>
              <a:cxnSpLocks/>
            </p:cNvCxnSpPr>
            <p:nvPr/>
          </p:nvCxnSpPr>
          <p:spPr bwMode="gray">
            <a:xfrm>
              <a:off x="-3701061" y="2563273"/>
              <a:ext cx="259107" cy="503777"/>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81" name="Gruppieren 180">
            <a:extLst>
              <a:ext uri="{FF2B5EF4-FFF2-40B4-BE49-F238E27FC236}">
                <a16:creationId xmlns:a16="http://schemas.microsoft.com/office/drawing/2014/main" id="{059603F9-1C7A-194A-FAF7-849C6750BEDF}"/>
              </a:ext>
            </a:extLst>
          </p:cNvPr>
          <p:cNvGrpSpPr/>
          <p:nvPr/>
        </p:nvGrpSpPr>
        <p:grpSpPr>
          <a:xfrm>
            <a:off x="8975055" y="3617319"/>
            <a:ext cx="423059" cy="430351"/>
            <a:chOff x="7486713" y="775557"/>
            <a:chExt cx="425530" cy="432865"/>
          </a:xfrm>
        </p:grpSpPr>
        <p:sp>
          <p:nvSpPr>
            <p:cNvPr id="168" name="Freihandform: Form 167">
              <a:extLst>
                <a:ext uri="{FF2B5EF4-FFF2-40B4-BE49-F238E27FC236}">
                  <a16:creationId xmlns:a16="http://schemas.microsoft.com/office/drawing/2014/main" id="{51C674FC-D74B-063C-BD0A-11E0043584C9}"/>
                </a:ext>
              </a:extLst>
            </p:cNvPr>
            <p:cNvSpPr/>
            <p:nvPr/>
          </p:nvSpPr>
          <p:spPr>
            <a:xfrm>
              <a:off x="7486713" y="1042920"/>
              <a:ext cx="74030" cy="148060"/>
            </a:xfrm>
            <a:custGeom>
              <a:avLst/>
              <a:gdLst>
                <a:gd name="connsiteX0" fmla="*/ 78337 w 89528"/>
                <a:gd name="connsiteY0" fmla="*/ 0 h 179056"/>
                <a:gd name="connsiteX1" fmla="*/ 89528 w 89528"/>
                <a:gd name="connsiteY1" fmla="*/ 0 h 179056"/>
                <a:gd name="connsiteX2" fmla="*/ 89528 w 89528"/>
                <a:gd name="connsiteY2" fmla="*/ 179056 h 179056"/>
                <a:gd name="connsiteX3" fmla="*/ 78337 w 89528"/>
                <a:gd name="connsiteY3" fmla="*/ 179056 h 179056"/>
                <a:gd name="connsiteX4" fmla="*/ 11191 w 89528"/>
                <a:gd name="connsiteY4" fmla="*/ 179056 h 179056"/>
                <a:gd name="connsiteX5" fmla="*/ 0 w 89528"/>
                <a:gd name="connsiteY5" fmla="*/ 179056 h 179056"/>
                <a:gd name="connsiteX6" fmla="*/ 0 w 89528"/>
                <a:gd name="connsiteY6" fmla="*/ 0 h 179056"/>
                <a:gd name="connsiteX7" fmla="*/ 11191 w 89528"/>
                <a:gd name="connsiteY7" fmla="*/ 0 h 17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528" h="179056">
                  <a:moveTo>
                    <a:pt x="78337" y="0"/>
                  </a:moveTo>
                  <a:cubicBezTo>
                    <a:pt x="84518" y="0"/>
                    <a:pt x="89528" y="0"/>
                    <a:pt x="89528" y="0"/>
                  </a:cubicBezTo>
                  <a:lnTo>
                    <a:pt x="89528" y="179056"/>
                  </a:lnTo>
                  <a:cubicBezTo>
                    <a:pt x="89528" y="179056"/>
                    <a:pt x="84518" y="179056"/>
                    <a:pt x="78337" y="179056"/>
                  </a:cubicBezTo>
                  <a:lnTo>
                    <a:pt x="11191" y="179056"/>
                  </a:lnTo>
                  <a:cubicBezTo>
                    <a:pt x="5010" y="179056"/>
                    <a:pt x="0" y="179056"/>
                    <a:pt x="0" y="179056"/>
                  </a:cubicBezTo>
                  <a:lnTo>
                    <a:pt x="0" y="0"/>
                  </a:lnTo>
                  <a:cubicBezTo>
                    <a:pt x="0" y="0"/>
                    <a:pt x="5010" y="0"/>
                    <a:pt x="11191" y="0"/>
                  </a:cubicBezTo>
                  <a:close/>
                </a:path>
              </a:pathLst>
            </a:custGeom>
            <a:ln w="6350">
              <a:solidFill>
                <a:schemeClr val="bg1"/>
              </a:solidFill>
            </a:ln>
          </p:spPr>
          <p:txBody>
            <a:bodyPr rtlCol="0" anchor="ctr"/>
            <a:lstStyle/>
            <a:p>
              <a:endParaRPr lang="de-DE" dirty="0">
                <a:latin typeface="Open Sans" panose="020B0606030504020204" pitchFamily="34" charset="0"/>
              </a:endParaRPr>
            </a:p>
          </p:txBody>
        </p:sp>
        <p:sp>
          <p:nvSpPr>
            <p:cNvPr id="169" name="Freihandform: Form 168">
              <a:extLst>
                <a:ext uri="{FF2B5EF4-FFF2-40B4-BE49-F238E27FC236}">
                  <a16:creationId xmlns:a16="http://schemas.microsoft.com/office/drawing/2014/main" id="{8D0AA2E1-D7EA-9287-497D-0AB0B9C5BA50}"/>
                </a:ext>
              </a:extLst>
            </p:cNvPr>
            <p:cNvSpPr/>
            <p:nvPr/>
          </p:nvSpPr>
          <p:spPr>
            <a:xfrm>
              <a:off x="7560743" y="1095428"/>
              <a:ext cx="351500" cy="112994"/>
            </a:xfrm>
            <a:custGeom>
              <a:avLst/>
              <a:gdLst>
                <a:gd name="connsiteX0" fmla="*/ 0 w 425084"/>
                <a:gd name="connsiteY0" fmla="*/ 81983 h 136649"/>
                <a:gd name="connsiteX1" fmla="*/ 419058 w 425084"/>
                <a:gd name="connsiteY1" fmla="*/ 33414 h 136649"/>
                <a:gd name="connsiteX2" fmla="*/ 419058 w 425084"/>
                <a:gd name="connsiteY2" fmla="*/ 33190 h 136649"/>
                <a:gd name="connsiteX3" fmla="*/ 423758 w 425084"/>
                <a:gd name="connsiteY3" fmla="*/ 17746 h 136649"/>
                <a:gd name="connsiteX4" fmla="*/ 420625 w 425084"/>
                <a:gd name="connsiteY4" fmla="*/ 13941 h 136649"/>
                <a:gd name="connsiteX5" fmla="*/ 420401 w 425084"/>
                <a:gd name="connsiteY5" fmla="*/ 13718 h 136649"/>
                <a:gd name="connsiteX6" fmla="*/ 366237 w 425084"/>
                <a:gd name="connsiteY6" fmla="*/ 2750 h 136649"/>
                <a:gd name="connsiteX7" fmla="*/ 249626 w 425084"/>
                <a:gd name="connsiteY7" fmla="*/ 41247 h 136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5084" h="136649">
                  <a:moveTo>
                    <a:pt x="0" y="81983"/>
                  </a:moveTo>
                  <a:cubicBezTo>
                    <a:pt x="235459" y="160544"/>
                    <a:pt x="163389" y="162782"/>
                    <a:pt x="419058" y="33414"/>
                  </a:cubicBezTo>
                  <a:lnTo>
                    <a:pt x="419058" y="33190"/>
                  </a:lnTo>
                  <a:cubicBezTo>
                    <a:pt x="424654" y="30280"/>
                    <a:pt x="426668" y="23342"/>
                    <a:pt x="423758" y="17746"/>
                  </a:cubicBezTo>
                  <a:cubicBezTo>
                    <a:pt x="422863" y="16180"/>
                    <a:pt x="421968" y="14837"/>
                    <a:pt x="420625" y="13941"/>
                  </a:cubicBezTo>
                  <a:lnTo>
                    <a:pt x="420401" y="13718"/>
                  </a:lnTo>
                  <a:cubicBezTo>
                    <a:pt x="405405" y="736"/>
                    <a:pt x="384814" y="-3293"/>
                    <a:pt x="366237" y="2750"/>
                  </a:cubicBezTo>
                  <a:lnTo>
                    <a:pt x="249626" y="41247"/>
                  </a:lnTo>
                </a:path>
              </a:pathLst>
            </a:custGeom>
            <a:ln w="6350">
              <a:solidFill>
                <a:schemeClr val="bg1"/>
              </a:solidFill>
            </a:ln>
          </p:spPr>
          <p:txBody>
            <a:bodyPr rtlCol="0" anchor="ctr"/>
            <a:lstStyle/>
            <a:p>
              <a:endParaRPr lang="de-DE" dirty="0">
                <a:latin typeface="Open Sans" panose="020B0606030504020204" pitchFamily="34" charset="0"/>
              </a:endParaRPr>
            </a:p>
          </p:txBody>
        </p:sp>
        <p:sp>
          <p:nvSpPr>
            <p:cNvPr id="170" name="Freihandform: Form 169">
              <a:extLst>
                <a:ext uri="{FF2B5EF4-FFF2-40B4-BE49-F238E27FC236}">
                  <a16:creationId xmlns:a16="http://schemas.microsoft.com/office/drawing/2014/main" id="{E1069FA1-CFA9-BCB3-DDD0-073AE81812E7}"/>
                </a:ext>
              </a:extLst>
            </p:cNvPr>
            <p:cNvSpPr/>
            <p:nvPr/>
          </p:nvSpPr>
          <p:spPr>
            <a:xfrm>
              <a:off x="7560559" y="1061243"/>
              <a:ext cx="212837" cy="74214"/>
            </a:xfrm>
            <a:custGeom>
              <a:avLst/>
              <a:gdLst>
                <a:gd name="connsiteX0" fmla="*/ 112134 w 257393"/>
                <a:gd name="connsiteY0" fmla="*/ 89752 h 89751"/>
                <a:gd name="connsiteX1" fmla="*/ 235235 w 257393"/>
                <a:gd name="connsiteY1" fmla="*/ 89752 h 89751"/>
                <a:gd name="connsiteX2" fmla="*/ 235011 w 257393"/>
                <a:gd name="connsiteY2" fmla="*/ 89752 h 89751"/>
                <a:gd name="connsiteX3" fmla="*/ 257393 w 257393"/>
                <a:gd name="connsiteY3" fmla="*/ 67370 h 89751"/>
                <a:gd name="connsiteX4" fmla="*/ 235011 w 257393"/>
                <a:gd name="connsiteY4" fmla="*/ 44764 h 89751"/>
                <a:gd name="connsiteX5" fmla="*/ 167865 w 257393"/>
                <a:gd name="connsiteY5" fmla="*/ 44764 h 89751"/>
                <a:gd name="connsiteX6" fmla="*/ 167865 w 257393"/>
                <a:gd name="connsiteY6" fmla="*/ 44764 h 89751"/>
                <a:gd name="connsiteX7" fmla="*/ 67146 w 257393"/>
                <a:gd name="connsiteY7" fmla="*/ 0 h 89751"/>
                <a:gd name="connsiteX8" fmla="*/ 0 w 257393"/>
                <a:gd name="connsiteY8" fmla="*/ 0 h 89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7393" h="89751">
                  <a:moveTo>
                    <a:pt x="112134" y="89752"/>
                  </a:moveTo>
                  <a:lnTo>
                    <a:pt x="235235" y="89752"/>
                  </a:lnTo>
                  <a:lnTo>
                    <a:pt x="235011" y="89752"/>
                  </a:lnTo>
                  <a:cubicBezTo>
                    <a:pt x="247321" y="89752"/>
                    <a:pt x="257393" y="79680"/>
                    <a:pt x="257393" y="67370"/>
                  </a:cubicBezTo>
                  <a:cubicBezTo>
                    <a:pt x="257393" y="54836"/>
                    <a:pt x="247321" y="44988"/>
                    <a:pt x="235011" y="44764"/>
                  </a:cubicBezTo>
                  <a:lnTo>
                    <a:pt x="167865" y="44764"/>
                  </a:lnTo>
                  <a:lnTo>
                    <a:pt x="167865" y="44764"/>
                  </a:lnTo>
                  <a:cubicBezTo>
                    <a:pt x="141230" y="17234"/>
                    <a:pt x="105195" y="1343"/>
                    <a:pt x="67146" y="0"/>
                  </a:cubicBezTo>
                  <a:lnTo>
                    <a:pt x="0" y="0"/>
                  </a:lnTo>
                </a:path>
              </a:pathLst>
            </a:custGeom>
            <a:ln w="6350">
              <a:solidFill>
                <a:schemeClr val="bg1"/>
              </a:solidFill>
            </a:ln>
          </p:spPr>
          <p:txBody>
            <a:bodyPr rtlCol="0" anchor="ctr"/>
            <a:lstStyle/>
            <a:p>
              <a:endParaRPr lang="de-DE" dirty="0">
                <a:latin typeface="Open Sans" panose="020B0606030504020204" pitchFamily="34" charset="0"/>
              </a:endParaRPr>
            </a:p>
          </p:txBody>
        </p:sp>
        <p:grpSp>
          <p:nvGrpSpPr>
            <p:cNvPr id="180" name="Gruppieren 179">
              <a:extLst>
                <a:ext uri="{FF2B5EF4-FFF2-40B4-BE49-F238E27FC236}">
                  <a16:creationId xmlns:a16="http://schemas.microsoft.com/office/drawing/2014/main" id="{5B37BF13-9859-0E08-8345-2CC4378B95FC}"/>
                </a:ext>
              </a:extLst>
            </p:cNvPr>
            <p:cNvGrpSpPr/>
            <p:nvPr/>
          </p:nvGrpSpPr>
          <p:grpSpPr>
            <a:xfrm>
              <a:off x="7628723" y="775557"/>
              <a:ext cx="215540" cy="226883"/>
              <a:chOff x="7808909" y="1694642"/>
              <a:chExt cx="90488" cy="95250"/>
            </a:xfrm>
          </p:grpSpPr>
          <p:sp>
            <p:nvSpPr>
              <p:cNvPr id="177" name="Freihandform: Form 176">
                <a:extLst>
                  <a:ext uri="{FF2B5EF4-FFF2-40B4-BE49-F238E27FC236}">
                    <a16:creationId xmlns:a16="http://schemas.microsoft.com/office/drawing/2014/main" id="{6A315C04-AC22-3AE1-B0DC-2DE382AF89BD}"/>
                  </a:ext>
                </a:extLst>
              </p:cNvPr>
              <p:cNvSpPr/>
              <p:nvPr/>
            </p:nvSpPr>
            <p:spPr>
              <a:xfrm>
                <a:off x="7808909" y="1694642"/>
                <a:ext cx="38100" cy="57150"/>
              </a:xfrm>
              <a:custGeom>
                <a:avLst/>
                <a:gdLst>
                  <a:gd name="connsiteX0" fmla="*/ 38100 w 38100"/>
                  <a:gd name="connsiteY0" fmla="*/ 38100 h 57150"/>
                  <a:gd name="connsiteX1" fmla="*/ 19050 w 38100"/>
                  <a:gd name="connsiteY1" fmla="*/ 57150 h 57150"/>
                  <a:gd name="connsiteX2" fmla="*/ 0 w 38100"/>
                  <a:gd name="connsiteY2" fmla="*/ 38100 h 57150"/>
                  <a:gd name="connsiteX3" fmla="*/ 19050 w 38100"/>
                  <a:gd name="connsiteY3" fmla="*/ 0 h 57150"/>
                  <a:gd name="connsiteX4" fmla="*/ 38100 w 38100"/>
                  <a:gd name="connsiteY4" fmla="*/ 38100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57150">
                    <a:moveTo>
                      <a:pt x="38100" y="38100"/>
                    </a:moveTo>
                    <a:cubicBezTo>
                      <a:pt x="38100" y="48621"/>
                      <a:pt x="29571" y="57150"/>
                      <a:pt x="19050" y="57150"/>
                    </a:cubicBezTo>
                    <a:cubicBezTo>
                      <a:pt x="8529" y="57150"/>
                      <a:pt x="0" y="48621"/>
                      <a:pt x="0" y="38100"/>
                    </a:cubicBezTo>
                    <a:cubicBezTo>
                      <a:pt x="0" y="27575"/>
                      <a:pt x="19050" y="0"/>
                      <a:pt x="19050" y="0"/>
                    </a:cubicBezTo>
                    <a:cubicBezTo>
                      <a:pt x="19050" y="0"/>
                      <a:pt x="38100" y="27622"/>
                      <a:pt x="38100" y="38100"/>
                    </a:cubicBezTo>
                    <a:close/>
                  </a:path>
                </a:pathLst>
              </a:custGeom>
              <a:ln w="6350">
                <a:solidFill>
                  <a:schemeClr val="bg1"/>
                </a:solidFill>
              </a:ln>
            </p:spPr>
            <p:txBody>
              <a:bodyPr rtlCol="0" anchor="ctr"/>
              <a:lstStyle/>
              <a:p>
                <a:endParaRPr lang="de-DE" dirty="0">
                  <a:latin typeface="Open Sans" panose="020B0606030504020204" pitchFamily="34" charset="0"/>
                </a:endParaRPr>
              </a:p>
            </p:txBody>
          </p:sp>
          <p:sp>
            <p:nvSpPr>
              <p:cNvPr id="178" name="Freihandform: Form 177">
                <a:extLst>
                  <a:ext uri="{FF2B5EF4-FFF2-40B4-BE49-F238E27FC236}">
                    <a16:creationId xmlns:a16="http://schemas.microsoft.com/office/drawing/2014/main" id="{F0A1C760-30E0-C8AA-4B41-E6C2B6F77BAB}"/>
                  </a:ext>
                </a:extLst>
              </p:cNvPr>
              <p:cNvSpPr/>
              <p:nvPr/>
            </p:nvSpPr>
            <p:spPr>
              <a:xfrm>
                <a:off x="7861297" y="1732742"/>
                <a:ext cx="38100" cy="57150"/>
              </a:xfrm>
              <a:custGeom>
                <a:avLst/>
                <a:gdLst>
                  <a:gd name="connsiteX0" fmla="*/ 38100 w 38100"/>
                  <a:gd name="connsiteY0" fmla="*/ 38100 h 57150"/>
                  <a:gd name="connsiteX1" fmla="*/ 19050 w 38100"/>
                  <a:gd name="connsiteY1" fmla="*/ 57150 h 57150"/>
                  <a:gd name="connsiteX2" fmla="*/ 0 w 38100"/>
                  <a:gd name="connsiteY2" fmla="*/ 38100 h 57150"/>
                  <a:gd name="connsiteX3" fmla="*/ 19050 w 38100"/>
                  <a:gd name="connsiteY3" fmla="*/ 0 h 57150"/>
                  <a:gd name="connsiteX4" fmla="*/ 38100 w 38100"/>
                  <a:gd name="connsiteY4" fmla="*/ 38100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57150">
                    <a:moveTo>
                      <a:pt x="38100" y="38100"/>
                    </a:moveTo>
                    <a:cubicBezTo>
                      <a:pt x="38100" y="48621"/>
                      <a:pt x="29571" y="57150"/>
                      <a:pt x="19050" y="57150"/>
                    </a:cubicBezTo>
                    <a:cubicBezTo>
                      <a:pt x="8529" y="57150"/>
                      <a:pt x="0" y="48621"/>
                      <a:pt x="0" y="38100"/>
                    </a:cubicBezTo>
                    <a:cubicBezTo>
                      <a:pt x="0" y="27575"/>
                      <a:pt x="19050" y="0"/>
                      <a:pt x="19050" y="0"/>
                    </a:cubicBezTo>
                    <a:cubicBezTo>
                      <a:pt x="19050" y="0"/>
                      <a:pt x="38100" y="27622"/>
                      <a:pt x="38100" y="38100"/>
                    </a:cubicBezTo>
                    <a:close/>
                  </a:path>
                </a:pathLst>
              </a:custGeom>
              <a:ln w="6350">
                <a:solidFill>
                  <a:schemeClr val="bg1"/>
                </a:solidFill>
              </a:ln>
            </p:spPr>
            <p:txBody>
              <a:bodyPr rtlCol="0" anchor="ctr"/>
              <a:lstStyle/>
              <a:p>
                <a:endParaRPr lang="de-DE" dirty="0">
                  <a:latin typeface="Open Sans" panose="020B0606030504020204" pitchFamily="34" charset="0"/>
                </a:endParaRPr>
              </a:p>
            </p:txBody>
          </p:sp>
        </p:grpSp>
      </p:grpSp>
      <p:grpSp>
        <p:nvGrpSpPr>
          <p:cNvPr id="187" name="Gruppieren 186">
            <a:extLst>
              <a:ext uri="{FF2B5EF4-FFF2-40B4-BE49-F238E27FC236}">
                <a16:creationId xmlns:a16="http://schemas.microsoft.com/office/drawing/2014/main" id="{B86A58C7-E171-D61A-9AC7-5E2680A83D67}"/>
              </a:ext>
            </a:extLst>
          </p:cNvPr>
          <p:cNvGrpSpPr/>
          <p:nvPr/>
        </p:nvGrpSpPr>
        <p:grpSpPr>
          <a:xfrm>
            <a:off x="7122742" y="5232361"/>
            <a:ext cx="351895" cy="425983"/>
            <a:chOff x="7031302" y="5445677"/>
            <a:chExt cx="351895" cy="425983"/>
          </a:xfrm>
        </p:grpSpPr>
        <p:sp>
          <p:nvSpPr>
            <p:cNvPr id="184" name="Freihandform: Form 183">
              <a:extLst>
                <a:ext uri="{FF2B5EF4-FFF2-40B4-BE49-F238E27FC236}">
                  <a16:creationId xmlns:a16="http://schemas.microsoft.com/office/drawing/2014/main" id="{535AB1FB-5511-BA2F-0E9E-4BB5FD6A991E}"/>
                </a:ext>
              </a:extLst>
            </p:cNvPr>
            <p:cNvSpPr/>
            <p:nvPr/>
          </p:nvSpPr>
          <p:spPr>
            <a:xfrm>
              <a:off x="7031302" y="5556806"/>
              <a:ext cx="351895" cy="314854"/>
            </a:xfrm>
            <a:custGeom>
              <a:avLst/>
              <a:gdLst>
                <a:gd name="connsiteX0" fmla="*/ 175948 w 351895"/>
                <a:gd name="connsiteY0" fmla="*/ 296333 h 314854"/>
                <a:gd name="connsiteX1" fmla="*/ 240771 w 351895"/>
                <a:gd name="connsiteY1" fmla="*/ 314854 h 314854"/>
                <a:gd name="connsiteX2" fmla="*/ 351896 w 351895"/>
                <a:gd name="connsiteY2" fmla="*/ 129646 h 314854"/>
                <a:gd name="connsiteX3" fmla="*/ 250031 w 351895"/>
                <a:gd name="connsiteY3" fmla="*/ 0 h 314854"/>
                <a:gd name="connsiteX4" fmla="*/ 175948 w 351895"/>
                <a:gd name="connsiteY4" fmla="*/ 18521 h 314854"/>
                <a:gd name="connsiteX5" fmla="*/ 101865 w 351895"/>
                <a:gd name="connsiteY5" fmla="*/ 0 h 314854"/>
                <a:gd name="connsiteX6" fmla="*/ 0 w 351895"/>
                <a:gd name="connsiteY6" fmla="*/ 129646 h 314854"/>
                <a:gd name="connsiteX7" fmla="*/ 111125 w 351895"/>
                <a:gd name="connsiteY7" fmla="*/ 314854 h 314854"/>
                <a:gd name="connsiteX8" fmla="*/ 175948 w 351895"/>
                <a:gd name="connsiteY8" fmla="*/ 296333 h 314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1895" h="314854">
                  <a:moveTo>
                    <a:pt x="175948" y="296333"/>
                  </a:moveTo>
                  <a:cubicBezTo>
                    <a:pt x="203729" y="296333"/>
                    <a:pt x="185208" y="314854"/>
                    <a:pt x="240771" y="314854"/>
                  </a:cubicBezTo>
                  <a:cubicBezTo>
                    <a:pt x="296333" y="314854"/>
                    <a:pt x="351896" y="203729"/>
                    <a:pt x="351896" y="129646"/>
                  </a:cubicBezTo>
                  <a:cubicBezTo>
                    <a:pt x="351896" y="55563"/>
                    <a:pt x="305594" y="0"/>
                    <a:pt x="250031" y="0"/>
                  </a:cubicBezTo>
                  <a:cubicBezTo>
                    <a:pt x="194469" y="0"/>
                    <a:pt x="194469" y="18521"/>
                    <a:pt x="175948" y="18521"/>
                  </a:cubicBezTo>
                  <a:cubicBezTo>
                    <a:pt x="157427" y="18521"/>
                    <a:pt x="157427" y="0"/>
                    <a:pt x="101865" y="0"/>
                  </a:cubicBezTo>
                  <a:cubicBezTo>
                    <a:pt x="46302" y="0"/>
                    <a:pt x="0" y="55563"/>
                    <a:pt x="0" y="129646"/>
                  </a:cubicBezTo>
                  <a:cubicBezTo>
                    <a:pt x="0" y="203729"/>
                    <a:pt x="55563" y="314854"/>
                    <a:pt x="111125" y="314854"/>
                  </a:cubicBezTo>
                  <a:cubicBezTo>
                    <a:pt x="166688" y="314854"/>
                    <a:pt x="148167" y="296333"/>
                    <a:pt x="175948" y="296333"/>
                  </a:cubicBezTo>
                  <a:close/>
                </a:path>
              </a:pathLst>
            </a:custGeom>
            <a:noFill/>
            <a:ln w="6350" cap="rnd">
              <a:solidFill>
                <a:schemeClr val="bg1"/>
              </a:solidFill>
              <a:prstDash val="solid"/>
              <a:round/>
            </a:ln>
          </p:spPr>
          <p:txBody>
            <a:bodyPr rtlCol="0" anchor="ctr"/>
            <a:lstStyle/>
            <a:p>
              <a:endParaRPr lang="de-DE" dirty="0">
                <a:latin typeface="Open Sans" panose="020B0606030504020204" pitchFamily="34" charset="0"/>
              </a:endParaRPr>
            </a:p>
          </p:txBody>
        </p:sp>
        <p:sp>
          <p:nvSpPr>
            <p:cNvPr id="185" name="Freihandform: Form 184">
              <a:extLst>
                <a:ext uri="{FF2B5EF4-FFF2-40B4-BE49-F238E27FC236}">
                  <a16:creationId xmlns:a16="http://schemas.microsoft.com/office/drawing/2014/main" id="{2F412B9B-C95B-2B60-2EF3-FCE266ECF30A}"/>
                </a:ext>
              </a:extLst>
            </p:cNvPr>
            <p:cNvSpPr/>
            <p:nvPr/>
          </p:nvSpPr>
          <p:spPr>
            <a:xfrm>
              <a:off x="7133166" y="5501243"/>
              <a:ext cx="74083" cy="74083"/>
            </a:xfrm>
            <a:custGeom>
              <a:avLst/>
              <a:gdLst>
                <a:gd name="connsiteX0" fmla="*/ 74083 w 74083"/>
                <a:gd name="connsiteY0" fmla="*/ 74083 h 74083"/>
                <a:gd name="connsiteX1" fmla="*/ 74083 w 74083"/>
                <a:gd name="connsiteY1" fmla="*/ 37042 h 74083"/>
                <a:gd name="connsiteX2" fmla="*/ 37042 w 74083"/>
                <a:gd name="connsiteY2" fmla="*/ 0 h 74083"/>
                <a:gd name="connsiteX3" fmla="*/ 0 w 74083"/>
                <a:gd name="connsiteY3" fmla="*/ 0 h 74083"/>
              </a:gdLst>
              <a:ahLst/>
              <a:cxnLst>
                <a:cxn ang="0">
                  <a:pos x="connsiteX0" y="connsiteY0"/>
                </a:cxn>
                <a:cxn ang="0">
                  <a:pos x="connsiteX1" y="connsiteY1"/>
                </a:cxn>
                <a:cxn ang="0">
                  <a:pos x="connsiteX2" y="connsiteY2"/>
                </a:cxn>
                <a:cxn ang="0">
                  <a:pos x="connsiteX3" y="connsiteY3"/>
                </a:cxn>
              </a:cxnLst>
              <a:rect l="l" t="t" r="r" b="b"/>
              <a:pathLst>
                <a:path w="74083" h="74083">
                  <a:moveTo>
                    <a:pt x="74083" y="74083"/>
                  </a:moveTo>
                  <a:lnTo>
                    <a:pt x="74083" y="37042"/>
                  </a:lnTo>
                  <a:cubicBezTo>
                    <a:pt x="74022" y="16609"/>
                    <a:pt x="57474" y="61"/>
                    <a:pt x="37042" y="0"/>
                  </a:cubicBezTo>
                  <a:lnTo>
                    <a:pt x="0" y="0"/>
                  </a:lnTo>
                </a:path>
              </a:pathLst>
            </a:custGeom>
            <a:noFill/>
            <a:ln w="6350" cap="rnd">
              <a:solidFill>
                <a:schemeClr val="bg1"/>
              </a:solidFill>
              <a:prstDash val="solid"/>
              <a:round/>
            </a:ln>
          </p:spPr>
          <p:txBody>
            <a:bodyPr rtlCol="0" anchor="ctr"/>
            <a:lstStyle/>
            <a:p>
              <a:endParaRPr lang="de-DE" dirty="0">
                <a:latin typeface="Open Sans" panose="020B0606030504020204" pitchFamily="34" charset="0"/>
              </a:endParaRPr>
            </a:p>
          </p:txBody>
        </p:sp>
        <p:sp>
          <p:nvSpPr>
            <p:cNvPr id="186" name="Freihandform: Form 185">
              <a:extLst>
                <a:ext uri="{FF2B5EF4-FFF2-40B4-BE49-F238E27FC236}">
                  <a16:creationId xmlns:a16="http://schemas.microsoft.com/office/drawing/2014/main" id="{5A263625-A9D2-F3FC-29DA-E529A8E02BCB}"/>
                </a:ext>
              </a:extLst>
            </p:cNvPr>
            <p:cNvSpPr/>
            <p:nvPr/>
          </p:nvSpPr>
          <p:spPr>
            <a:xfrm>
              <a:off x="7245005" y="5445677"/>
              <a:ext cx="81931" cy="81928"/>
            </a:xfrm>
            <a:custGeom>
              <a:avLst/>
              <a:gdLst>
                <a:gd name="connsiteX0" fmla="*/ 10918 w 81931"/>
                <a:gd name="connsiteY0" fmla="*/ 81829 h 81928"/>
                <a:gd name="connsiteX1" fmla="*/ 81834 w 81931"/>
                <a:gd name="connsiteY1" fmla="*/ 10931 h 81928"/>
                <a:gd name="connsiteX2" fmla="*/ 73711 w 81931"/>
                <a:gd name="connsiteY2" fmla="*/ 96 h 81928"/>
                <a:gd name="connsiteX3" fmla="*/ 70999 w 81931"/>
                <a:gd name="connsiteY3" fmla="*/ 96 h 81928"/>
                <a:gd name="connsiteX4" fmla="*/ 101 w 81931"/>
                <a:gd name="connsiteY4" fmla="*/ 71013 h 81928"/>
                <a:gd name="connsiteX5" fmla="*/ 8162 w 81931"/>
                <a:gd name="connsiteY5" fmla="*/ 81829 h 81928"/>
                <a:gd name="connsiteX6" fmla="*/ 10918 w 81931"/>
                <a:gd name="connsiteY6" fmla="*/ 81829 h 81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31" h="81928">
                  <a:moveTo>
                    <a:pt x="10918" y="81829"/>
                  </a:moveTo>
                  <a:cubicBezTo>
                    <a:pt x="47720" y="76651"/>
                    <a:pt x="76646" y="47732"/>
                    <a:pt x="81834" y="10931"/>
                  </a:cubicBezTo>
                  <a:cubicBezTo>
                    <a:pt x="82582" y="5696"/>
                    <a:pt x="78946" y="845"/>
                    <a:pt x="73711" y="96"/>
                  </a:cubicBezTo>
                  <a:cubicBezTo>
                    <a:pt x="72812" y="-32"/>
                    <a:pt x="71899" y="-32"/>
                    <a:pt x="70999" y="96"/>
                  </a:cubicBezTo>
                  <a:cubicBezTo>
                    <a:pt x="34198" y="5284"/>
                    <a:pt x="5280" y="34211"/>
                    <a:pt x="101" y="71013"/>
                  </a:cubicBezTo>
                  <a:cubicBezTo>
                    <a:pt x="-660" y="76225"/>
                    <a:pt x="2950" y="81068"/>
                    <a:pt x="8162" y="81829"/>
                  </a:cubicBezTo>
                  <a:cubicBezTo>
                    <a:pt x="9075" y="81962"/>
                    <a:pt x="10004" y="81962"/>
                    <a:pt x="10918" y="81829"/>
                  </a:cubicBezTo>
                  <a:close/>
                </a:path>
              </a:pathLst>
            </a:custGeom>
            <a:noFill/>
            <a:ln w="6350" cap="rnd">
              <a:solidFill>
                <a:schemeClr val="bg1"/>
              </a:solidFill>
              <a:prstDash val="solid"/>
              <a:round/>
            </a:ln>
          </p:spPr>
          <p:txBody>
            <a:bodyPr rtlCol="0" anchor="ctr"/>
            <a:lstStyle/>
            <a:p>
              <a:endParaRPr lang="de-DE" dirty="0">
                <a:latin typeface="Open Sans" panose="020B0606030504020204" pitchFamily="34" charset="0"/>
              </a:endParaRPr>
            </a:p>
          </p:txBody>
        </p:sp>
      </p:grpSp>
      <p:grpSp>
        <p:nvGrpSpPr>
          <p:cNvPr id="4102" name="Gruppieren 4101">
            <a:extLst>
              <a:ext uri="{FF2B5EF4-FFF2-40B4-BE49-F238E27FC236}">
                <a16:creationId xmlns:a16="http://schemas.microsoft.com/office/drawing/2014/main" id="{7C0AC654-9904-81D4-9467-9094BA0CD725}"/>
              </a:ext>
            </a:extLst>
          </p:cNvPr>
          <p:cNvGrpSpPr/>
          <p:nvPr/>
        </p:nvGrpSpPr>
        <p:grpSpPr>
          <a:xfrm>
            <a:off x="10841714" y="5108209"/>
            <a:ext cx="597176" cy="607534"/>
            <a:chOff x="9867889" y="4941086"/>
            <a:chExt cx="624236" cy="635063"/>
          </a:xfrm>
        </p:grpSpPr>
        <p:sp>
          <p:nvSpPr>
            <p:cNvPr id="191" name="Freihandform: Form 190">
              <a:extLst>
                <a:ext uri="{FF2B5EF4-FFF2-40B4-BE49-F238E27FC236}">
                  <a16:creationId xmlns:a16="http://schemas.microsoft.com/office/drawing/2014/main" id="{A7C046CC-42CC-DC73-FBAF-88A0B6512AC0}"/>
                </a:ext>
              </a:extLst>
            </p:cNvPr>
            <p:cNvSpPr/>
            <p:nvPr/>
          </p:nvSpPr>
          <p:spPr>
            <a:xfrm>
              <a:off x="9867889" y="5051579"/>
              <a:ext cx="572410" cy="273837"/>
            </a:xfrm>
            <a:custGeom>
              <a:avLst/>
              <a:gdLst>
                <a:gd name="connsiteX0" fmla="*/ 191058 w 572410"/>
                <a:gd name="connsiteY0" fmla="*/ 273817 h 273837"/>
                <a:gd name="connsiteX1" fmla="*/ 24020 w 572410"/>
                <a:gd name="connsiteY1" fmla="*/ 243319 h 273837"/>
                <a:gd name="connsiteX2" fmla="*/ 1497 w 572410"/>
                <a:gd name="connsiteY2" fmla="*/ 265863 h 273837"/>
                <a:gd name="connsiteX3" fmla="*/ 3172 w 572410"/>
                <a:gd name="connsiteY3" fmla="*/ 224354 h 273837"/>
                <a:gd name="connsiteX4" fmla="*/ 182246 w 572410"/>
                <a:gd name="connsiteY4" fmla="*/ 18696 h 273837"/>
                <a:gd name="connsiteX5" fmla="*/ 382420 w 572410"/>
                <a:gd name="connsiteY5" fmla="*/ 15242 h 273837"/>
                <a:gd name="connsiteX6" fmla="*/ 390353 w 572410"/>
                <a:gd name="connsiteY6" fmla="*/ 31234 h 273837"/>
                <a:gd name="connsiteX7" fmla="*/ 418298 w 572410"/>
                <a:gd name="connsiteY7" fmla="*/ 123022 h 273837"/>
                <a:gd name="connsiteX8" fmla="*/ 513079 w 572410"/>
                <a:gd name="connsiteY8" fmla="*/ 116910 h 273837"/>
                <a:gd name="connsiteX9" fmla="*/ 524863 w 572410"/>
                <a:gd name="connsiteY9" fmla="*/ 116554 h 273837"/>
                <a:gd name="connsiteX10" fmla="*/ 572358 w 572410"/>
                <a:gd name="connsiteY10" fmla="*/ 263874 h 273837"/>
                <a:gd name="connsiteX11" fmla="*/ 566581 w 572410"/>
                <a:gd name="connsiteY11" fmla="*/ 259688 h 273837"/>
                <a:gd name="connsiteX12" fmla="*/ 530201 w 572410"/>
                <a:gd name="connsiteY12" fmla="*/ 234402 h 273837"/>
                <a:gd name="connsiteX13" fmla="*/ 424766 w 572410"/>
                <a:gd name="connsiteY13" fmla="*/ 234967 h 273837"/>
                <a:gd name="connsiteX14" fmla="*/ 384220 w 572410"/>
                <a:gd name="connsiteY14" fmla="*/ 272394 h 273837"/>
                <a:gd name="connsiteX15" fmla="*/ 381667 w 572410"/>
                <a:gd name="connsiteY15" fmla="*/ 271975 h 273837"/>
                <a:gd name="connsiteX16" fmla="*/ 334297 w 572410"/>
                <a:gd name="connsiteY16" fmla="*/ 232748 h 273837"/>
                <a:gd name="connsiteX17" fmla="*/ 235665 w 572410"/>
                <a:gd name="connsiteY17" fmla="*/ 233795 h 273837"/>
                <a:gd name="connsiteX18" fmla="*/ 191017 w 572410"/>
                <a:gd name="connsiteY18" fmla="*/ 273838 h 273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2410" h="273837">
                  <a:moveTo>
                    <a:pt x="191058" y="273817"/>
                  </a:moveTo>
                  <a:cubicBezTo>
                    <a:pt x="167007" y="215312"/>
                    <a:pt x="63058" y="216547"/>
                    <a:pt x="24020" y="243319"/>
                  </a:cubicBezTo>
                  <a:cubicBezTo>
                    <a:pt x="15584" y="249096"/>
                    <a:pt x="9074" y="256569"/>
                    <a:pt x="1497" y="265863"/>
                  </a:cubicBezTo>
                  <a:cubicBezTo>
                    <a:pt x="-1643" y="250645"/>
                    <a:pt x="764" y="237311"/>
                    <a:pt x="3172" y="224354"/>
                  </a:cubicBezTo>
                  <a:cubicBezTo>
                    <a:pt x="22387" y="120677"/>
                    <a:pt x="86042" y="54867"/>
                    <a:pt x="182246" y="18696"/>
                  </a:cubicBezTo>
                  <a:cubicBezTo>
                    <a:pt x="248140" y="-6067"/>
                    <a:pt x="315270" y="-5209"/>
                    <a:pt x="382420" y="15242"/>
                  </a:cubicBezTo>
                  <a:cubicBezTo>
                    <a:pt x="391714" y="18068"/>
                    <a:pt x="394268" y="21124"/>
                    <a:pt x="390353" y="31234"/>
                  </a:cubicBezTo>
                  <a:cubicBezTo>
                    <a:pt x="377145" y="65333"/>
                    <a:pt x="389223" y="103241"/>
                    <a:pt x="418298" y="123022"/>
                  </a:cubicBezTo>
                  <a:cubicBezTo>
                    <a:pt x="447770" y="143075"/>
                    <a:pt x="485637" y="140709"/>
                    <a:pt x="513079" y="116910"/>
                  </a:cubicBezTo>
                  <a:cubicBezTo>
                    <a:pt x="517181" y="113351"/>
                    <a:pt x="520447" y="110462"/>
                    <a:pt x="524863" y="116554"/>
                  </a:cubicBezTo>
                  <a:cubicBezTo>
                    <a:pt x="556680" y="160532"/>
                    <a:pt x="573468" y="209241"/>
                    <a:pt x="572358" y="263874"/>
                  </a:cubicBezTo>
                  <a:cubicBezTo>
                    <a:pt x="568214" y="264523"/>
                    <a:pt x="567879" y="261446"/>
                    <a:pt x="566581" y="259688"/>
                  </a:cubicBezTo>
                  <a:cubicBezTo>
                    <a:pt x="557308" y="247128"/>
                    <a:pt x="544582" y="239467"/>
                    <a:pt x="530201" y="234402"/>
                  </a:cubicBezTo>
                  <a:cubicBezTo>
                    <a:pt x="495014" y="222031"/>
                    <a:pt x="459723" y="222031"/>
                    <a:pt x="424766" y="234967"/>
                  </a:cubicBezTo>
                  <a:cubicBezTo>
                    <a:pt x="406262" y="241812"/>
                    <a:pt x="390647" y="252529"/>
                    <a:pt x="384220" y="272394"/>
                  </a:cubicBezTo>
                  <a:cubicBezTo>
                    <a:pt x="382881" y="272184"/>
                    <a:pt x="381792" y="272268"/>
                    <a:pt x="381667" y="271975"/>
                  </a:cubicBezTo>
                  <a:cubicBezTo>
                    <a:pt x="373064" y="250205"/>
                    <a:pt x="355292" y="239467"/>
                    <a:pt x="334297" y="232748"/>
                  </a:cubicBezTo>
                  <a:cubicBezTo>
                    <a:pt x="301329" y="222219"/>
                    <a:pt x="268277" y="222742"/>
                    <a:pt x="235665" y="233795"/>
                  </a:cubicBezTo>
                  <a:cubicBezTo>
                    <a:pt x="215717" y="240556"/>
                    <a:pt x="198615" y="251482"/>
                    <a:pt x="191017" y="273838"/>
                  </a:cubicBezTo>
                  <a:close/>
                </a:path>
              </a:pathLst>
            </a:custGeom>
            <a:noFill/>
            <a:ln w="6350" cap="flat">
              <a:solidFill>
                <a:schemeClr val="bg1"/>
              </a:solidFill>
              <a:prstDash val="solid"/>
              <a:miter/>
            </a:ln>
          </p:spPr>
          <p:txBody>
            <a:bodyPr rtlCol="0" anchor="ctr"/>
            <a:lstStyle/>
            <a:p>
              <a:endParaRPr lang="de-DE" dirty="0">
                <a:latin typeface="Open Sans" panose="020B0606030504020204" pitchFamily="34" charset="0"/>
              </a:endParaRPr>
            </a:p>
          </p:txBody>
        </p:sp>
        <p:sp>
          <p:nvSpPr>
            <p:cNvPr id="4096" name="Freihandform: Form 4095">
              <a:extLst>
                <a:ext uri="{FF2B5EF4-FFF2-40B4-BE49-F238E27FC236}">
                  <a16:creationId xmlns:a16="http://schemas.microsoft.com/office/drawing/2014/main" id="{C108C97D-553C-6974-A954-862813B2C847}"/>
                </a:ext>
              </a:extLst>
            </p:cNvPr>
            <p:cNvSpPr/>
            <p:nvPr/>
          </p:nvSpPr>
          <p:spPr>
            <a:xfrm>
              <a:off x="10275135" y="5015025"/>
              <a:ext cx="116743" cy="150728"/>
            </a:xfrm>
            <a:custGeom>
              <a:avLst/>
              <a:gdLst>
                <a:gd name="connsiteX0" fmla="*/ 116655 w 116743"/>
                <a:gd name="connsiteY0" fmla="*/ 29294 h 150728"/>
                <a:gd name="connsiteX1" fmla="*/ 109370 w 116743"/>
                <a:gd name="connsiteY1" fmla="*/ 107224 h 150728"/>
                <a:gd name="connsiteX2" fmla="*/ 38054 w 116743"/>
                <a:gd name="connsiteY2" fmla="*/ 147916 h 150728"/>
                <a:gd name="connsiteX3" fmla="*/ 13606 w 116743"/>
                <a:gd name="connsiteY3" fmla="*/ 59373 h 150728"/>
                <a:gd name="connsiteX4" fmla="*/ 50844 w 116743"/>
                <a:gd name="connsiteY4" fmla="*/ 31115 h 150728"/>
                <a:gd name="connsiteX5" fmla="*/ 107528 w 116743"/>
                <a:gd name="connsiteY5" fmla="*/ 1894 h 150728"/>
                <a:gd name="connsiteX6" fmla="*/ 116717 w 116743"/>
                <a:gd name="connsiteY6" fmla="*/ 7441 h 150728"/>
                <a:gd name="connsiteX7" fmla="*/ 116634 w 116743"/>
                <a:gd name="connsiteY7" fmla="*/ 29273 h 150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743" h="150728">
                  <a:moveTo>
                    <a:pt x="116655" y="29294"/>
                  </a:moveTo>
                  <a:cubicBezTo>
                    <a:pt x="116194" y="58348"/>
                    <a:pt x="116320" y="83194"/>
                    <a:pt x="109370" y="107224"/>
                  </a:cubicBezTo>
                  <a:cubicBezTo>
                    <a:pt x="99846" y="140234"/>
                    <a:pt x="68343" y="157985"/>
                    <a:pt x="38054" y="147916"/>
                  </a:cubicBezTo>
                  <a:cubicBezTo>
                    <a:pt x="377" y="135420"/>
                    <a:pt x="-12287" y="89537"/>
                    <a:pt x="13606" y="59373"/>
                  </a:cubicBezTo>
                  <a:cubicBezTo>
                    <a:pt x="23988" y="47275"/>
                    <a:pt x="36715" y="38316"/>
                    <a:pt x="50844" y="31115"/>
                  </a:cubicBezTo>
                  <a:cubicBezTo>
                    <a:pt x="69788" y="21486"/>
                    <a:pt x="88710" y="11795"/>
                    <a:pt x="107528" y="1894"/>
                  </a:cubicBezTo>
                  <a:cubicBezTo>
                    <a:pt x="114143" y="-1581"/>
                    <a:pt x="117052" y="-576"/>
                    <a:pt x="116717" y="7441"/>
                  </a:cubicBezTo>
                  <a:cubicBezTo>
                    <a:pt x="116362" y="16149"/>
                    <a:pt x="116634" y="24877"/>
                    <a:pt x="116634" y="29273"/>
                  </a:cubicBezTo>
                  <a:close/>
                </a:path>
              </a:pathLst>
            </a:custGeom>
            <a:noFill/>
            <a:ln w="6350" cap="flat">
              <a:solidFill>
                <a:schemeClr val="bg1"/>
              </a:solidFill>
              <a:prstDash val="solid"/>
              <a:miter/>
            </a:ln>
          </p:spPr>
          <p:txBody>
            <a:bodyPr rtlCol="0" anchor="ctr"/>
            <a:lstStyle/>
            <a:p>
              <a:endParaRPr lang="de-DE" dirty="0">
                <a:latin typeface="Open Sans" panose="020B0606030504020204" pitchFamily="34" charset="0"/>
              </a:endParaRPr>
            </a:p>
          </p:txBody>
        </p:sp>
        <p:sp>
          <p:nvSpPr>
            <p:cNvPr id="4097" name="Freihandform: Form 4096">
              <a:extLst>
                <a:ext uri="{FF2B5EF4-FFF2-40B4-BE49-F238E27FC236}">
                  <a16:creationId xmlns:a16="http://schemas.microsoft.com/office/drawing/2014/main" id="{9D2A49EC-0271-B7C2-D200-979573498BC7}"/>
                </a:ext>
              </a:extLst>
            </p:cNvPr>
            <p:cNvSpPr/>
            <p:nvPr/>
          </p:nvSpPr>
          <p:spPr>
            <a:xfrm>
              <a:off x="10048983" y="5283703"/>
              <a:ext cx="119116" cy="292446"/>
            </a:xfrm>
            <a:custGeom>
              <a:avLst/>
              <a:gdLst>
                <a:gd name="connsiteX0" fmla="*/ 118958 w 119116"/>
                <a:gd name="connsiteY0" fmla="*/ 123349 h 292446"/>
                <a:gd name="connsiteX1" fmla="*/ 118853 w 119116"/>
                <a:gd name="connsiteY1" fmla="*/ 232154 h 292446"/>
                <a:gd name="connsiteX2" fmla="*/ 43539 w 119116"/>
                <a:gd name="connsiteY2" fmla="*/ 290325 h 292446"/>
                <a:gd name="connsiteX3" fmla="*/ 105 w 119116"/>
                <a:gd name="connsiteY3" fmla="*/ 237743 h 292446"/>
                <a:gd name="connsiteX4" fmla="*/ 7787 w 119116"/>
                <a:gd name="connsiteY4" fmla="*/ 228554 h 292446"/>
                <a:gd name="connsiteX5" fmla="*/ 28091 w 119116"/>
                <a:gd name="connsiteY5" fmla="*/ 241825 h 292446"/>
                <a:gd name="connsiteX6" fmla="*/ 60976 w 119116"/>
                <a:gd name="connsiteY6" fmla="*/ 266127 h 292446"/>
                <a:gd name="connsiteX7" fmla="*/ 91202 w 119116"/>
                <a:gd name="connsiteY7" fmla="*/ 238539 h 292446"/>
                <a:gd name="connsiteX8" fmla="*/ 92771 w 119116"/>
                <a:gd name="connsiteY8" fmla="*/ 219825 h 292446"/>
                <a:gd name="connsiteX9" fmla="*/ 92771 w 119116"/>
                <a:gd name="connsiteY9" fmla="*/ 15821 h 292446"/>
                <a:gd name="connsiteX10" fmla="*/ 115671 w 119116"/>
                <a:gd name="connsiteY10" fmla="*/ 2340 h 292446"/>
                <a:gd name="connsiteX11" fmla="*/ 118895 w 119116"/>
                <a:gd name="connsiteY11" fmla="*/ 12451 h 292446"/>
                <a:gd name="connsiteX12" fmla="*/ 118958 w 119116"/>
                <a:gd name="connsiteY12" fmla="*/ 123349 h 292446"/>
                <a:gd name="connsiteX13" fmla="*/ 118916 w 119116"/>
                <a:gd name="connsiteY13" fmla="*/ 123349 h 292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116" h="292446">
                  <a:moveTo>
                    <a:pt x="118958" y="123349"/>
                  </a:moveTo>
                  <a:cubicBezTo>
                    <a:pt x="118958" y="159624"/>
                    <a:pt x="119376" y="195879"/>
                    <a:pt x="118853" y="232154"/>
                  </a:cubicBezTo>
                  <a:cubicBezTo>
                    <a:pt x="118267" y="272177"/>
                    <a:pt x="80987" y="300623"/>
                    <a:pt x="43539" y="290325"/>
                  </a:cubicBezTo>
                  <a:cubicBezTo>
                    <a:pt x="20974" y="284108"/>
                    <a:pt x="2261" y="261166"/>
                    <a:pt x="105" y="237743"/>
                  </a:cubicBezTo>
                  <a:cubicBezTo>
                    <a:pt x="-481" y="231443"/>
                    <a:pt x="1298" y="228910"/>
                    <a:pt x="7787" y="228554"/>
                  </a:cubicBezTo>
                  <a:cubicBezTo>
                    <a:pt x="22984" y="227696"/>
                    <a:pt x="23340" y="227696"/>
                    <a:pt x="28091" y="241825"/>
                  </a:cubicBezTo>
                  <a:cubicBezTo>
                    <a:pt x="33178" y="256938"/>
                    <a:pt x="46930" y="267111"/>
                    <a:pt x="60976" y="266127"/>
                  </a:cubicBezTo>
                  <a:cubicBezTo>
                    <a:pt x="75691" y="265081"/>
                    <a:pt x="87497" y="254196"/>
                    <a:pt x="91202" y="238539"/>
                  </a:cubicBezTo>
                  <a:cubicBezTo>
                    <a:pt x="92667" y="232343"/>
                    <a:pt x="92771" y="226126"/>
                    <a:pt x="92771" y="219825"/>
                  </a:cubicBezTo>
                  <a:cubicBezTo>
                    <a:pt x="92771" y="151817"/>
                    <a:pt x="92771" y="83829"/>
                    <a:pt x="92771" y="15821"/>
                  </a:cubicBezTo>
                  <a:cubicBezTo>
                    <a:pt x="92771" y="2445"/>
                    <a:pt x="103384" y="-3730"/>
                    <a:pt x="115671" y="2340"/>
                  </a:cubicBezTo>
                  <a:cubicBezTo>
                    <a:pt x="120339" y="4643"/>
                    <a:pt x="118895" y="8913"/>
                    <a:pt x="118895" y="12451"/>
                  </a:cubicBezTo>
                  <a:cubicBezTo>
                    <a:pt x="119020" y="49417"/>
                    <a:pt x="118958" y="86383"/>
                    <a:pt x="118958" y="123349"/>
                  </a:cubicBezTo>
                  <a:lnTo>
                    <a:pt x="118916" y="123349"/>
                  </a:lnTo>
                  <a:close/>
                </a:path>
              </a:pathLst>
            </a:custGeom>
            <a:noFill/>
            <a:ln w="6350" cap="flat">
              <a:solidFill>
                <a:schemeClr val="bg1"/>
              </a:solidFill>
              <a:prstDash val="solid"/>
              <a:miter/>
            </a:ln>
          </p:spPr>
          <p:txBody>
            <a:bodyPr rtlCol="0" anchor="ctr"/>
            <a:lstStyle/>
            <a:p>
              <a:endParaRPr lang="de-DE" dirty="0">
                <a:latin typeface="Open Sans" panose="020B0606030504020204" pitchFamily="34" charset="0"/>
              </a:endParaRPr>
            </a:p>
          </p:txBody>
        </p:sp>
        <p:sp>
          <p:nvSpPr>
            <p:cNvPr id="4099" name="Freihandform: Form 4098">
              <a:extLst>
                <a:ext uri="{FF2B5EF4-FFF2-40B4-BE49-F238E27FC236}">
                  <a16:creationId xmlns:a16="http://schemas.microsoft.com/office/drawing/2014/main" id="{1AB2836C-4245-B34D-3448-4E142E6840AB}"/>
                </a:ext>
              </a:extLst>
            </p:cNvPr>
            <p:cNvSpPr/>
            <p:nvPr/>
          </p:nvSpPr>
          <p:spPr>
            <a:xfrm>
              <a:off x="10231060" y="4941086"/>
              <a:ext cx="84927" cy="107483"/>
            </a:xfrm>
            <a:custGeom>
              <a:avLst/>
              <a:gdLst>
                <a:gd name="connsiteX0" fmla="*/ 84871 w 84927"/>
                <a:gd name="connsiteY0" fmla="*/ 15528 h 107483"/>
                <a:gd name="connsiteX1" fmla="*/ 80852 w 84927"/>
                <a:gd name="connsiteY1" fmla="*/ 69909 h 107483"/>
                <a:gd name="connsiteX2" fmla="*/ 38925 w 84927"/>
                <a:gd name="connsiteY2" fmla="*/ 107483 h 107483"/>
                <a:gd name="connsiteX3" fmla="*/ 4450 w 84927"/>
                <a:gd name="connsiteY3" fmla="*/ 50212 h 107483"/>
                <a:gd name="connsiteX4" fmla="*/ 34760 w 84927"/>
                <a:gd name="connsiteY4" fmla="*/ 22477 h 107483"/>
                <a:gd name="connsiteX5" fmla="*/ 71035 w 84927"/>
                <a:gd name="connsiteY5" fmla="*/ 4015 h 107483"/>
                <a:gd name="connsiteX6" fmla="*/ 84871 w 84927"/>
                <a:gd name="connsiteY6" fmla="*/ 15528 h 10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927" h="107483">
                  <a:moveTo>
                    <a:pt x="84871" y="15528"/>
                  </a:moveTo>
                  <a:cubicBezTo>
                    <a:pt x="81522" y="31645"/>
                    <a:pt x="85122" y="51029"/>
                    <a:pt x="80852" y="69909"/>
                  </a:cubicBezTo>
                  <a:cubicBezTo>
                    <a:pt x="75389" y="94128"/>
                    <a:pt x="60485" y="107629"/>
                    <a:pt x="38925" y="107483"/>
                  </a:cubicBezTo>
                  <a:cubicBezTo>
                    <a:pt x="9599" y="107273"/>
                    <a:pt x="-8989" y="76315"/>
                    <a:pt x="4450" y="50212"/>
                  </a:cubicBezTo>
                  <a:cubicBezTo>
                    <a:pt x="11148" y="37171"/>
                    <a:pt x="22368" y="29113"/>
                    <a:pt x="34760" y="22477"/>
                  </a:cubicBezTo>
                  <a:cubicBezTo>
                    <a:pt x="46712" y="16072"/>
                    <a:pt x="58915" y="10127"/>
                    <a:pt x="71035" y="4015"/>
                  </a:cubicBezTo>
                  <a:cubicBezTo>
                    <a:pt x="84452" y="-2746"/>
                    <a:pt x="85206" y="-2244"/>
                    <a:pt x="84871" y="15528"/>
                  </a:cubicBezTo>
                  <a:close/>
                </a:path>
              </a:pathLst>
            </a:custGeom>
            <a:noFill/>
            <a:ln w="6350" cap="flat">
              <a:solidFill>
                <a:schemeClr val="bg1"/>
              </a:solidFill>
              <a:prstDash val="solid"/>
              <a:miter/>
            </a:ln>
          </p:spPr>
          <p:txBody>
            <a:bodyPr rtlCol="0" anchor="ctr"/>
            <a:lstStyle/>
            <a:p>
              <a:endParaRPr lang="de-DE" dirty="0">
                <a:latin typeface="Open Sans" panose="020B0606030504020204" pitchFamily="34" charset="0"/>
              </a:endParaRPr>
            </a:p>
          </p:txBody>
        </p:sp>
        <p:sp>
          <p:nvSpPr>
            <p:cNvPr id="4100" name="Freihandform: Form 4099">
              <a:extLst>
                <a:ext uri="{FF2B5EF4-FFF2-40B4-BE49-F238E27FC236}">
                  <a16:creationId xmlns:a16="http://schemas.microsoft.com/office/drawing/2014/main" id="{74934E7D-FB80-A73F-7B0D-0A5460DFCECD}"/>
                </a:ext>
              </a:extLst>
            </p:cNvPr>
            <p:cNvSpPr/>
            <p:nvPr/>
          </p:nvSpPr>
          <p:spPr>
            <a:xfrm>
              <a:off x="10407585" y="5052479"/>
              <a:ext cx="84540" cy="108244"/>
            </a:xfrm>
            <a:custGeom>
              <a:avLst/>
              <a:gdLst>
                <a:gd name="connsiteX0" fmla="*/ 84511 w 84540"/>
                <a:gd name="connsiteY0" fmla="*/ 25959 h 108244"/>
                <a:gd name="connsiteX1" fmla="*/ 78315 w 84540"/>
                <a:gd name="connsiteY1" fmla="*/ 78248 h 108244"/>
                <a:gd name="connsiteX2" fmla="*/ 33415 w 84540"/>
                <a:gd name="connsiteY2" fmla="*/ 107595 h 108244"/>
                <a:gd name="connsiteX3" fmla="*/ 10516 w 84540"/>
                <a:gd name="connsiteY3" fmla="*/ 41219 h 108244"/>
                <a:gd name="connsiteX4" fmla="*/ 30903 w 84540"/>
                <a:gd name="connsiteY4" fmla="*/ 25038 h 108244"/>
                <a:gd name="connsiteX5" fmla="*/ 76431 w 84540"/>
                <a:gd name="connsiteY5" fmla="*/ 1510 h 108244"/>
                <a:gd name="connsiteX6" fmla="*/ 84532 w 84540"/>
                <a:gd name="connsiteY6" fmla="*/ 6639 h 108244"/>
                <a:gd name="connsiteX7" fmla="*/ 84490 w 84540"/>
                <a:gd name="connsiteY7" fmla="*/ 25959 h 108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540" h="108244">
                  <a:moveTo>
                    <a:pt x="84511" y="25959"/>
                  </a:moveTo>
                  <a:cubicBezTo>
                    <a:pt x="83464" y="42496"/>
                    <a:pt x="84197" y="60790"/>
                    <a:pt x="78315" y="78248"/>
                  </a:cubicBezTo>
                  <a:cubicBezTo>
                    <a:pt x="71344" y="98845"/>
                    <a:pt x="52045" y="111300"/>
                    <a:pt x="33415" y="107595"/>
                  </a:cubicBezTo>
                  <a:cubicBezTo>
                    <a:pt x="1640" y="101294"/>
                    <a:pt x="-10605" y="65793"/>
                    <a:pt x="10516" y="41219"/>
                  </a:cubicBezTo>
                  <a:cubicBezTo>
                    <a:pt x="16293" y="34500"/>
                    <a:pt x="23221" y="29183"/>
                    <a:pt x="30903" y="25038"/>
                  </a:cubicBezTo>
                  <a:cubicBezTo>
                    <a:pt x="45954" y="16958"/>
                    <a:pt x="61297" y="9423"/>
                    <a:pt x="76431" y="1510"/>
                  </a:cubicBezTo>
                  <a:cubicBezTo>
                    <a:pt x="82480" y="-1650"/>
                    <a:pt x="84699" y="192"/>
                    <a:pt x="84532" y="6639"/>
                  </a:cubicBezTo>
                  <a:cubicBezTo>
                    <a:pt x="84364" y="12563"/>
                    <a:pt x="84490" y="18486"/>
                    <a:pt x="84490" y="25959"/>
                  </a:cubicBezTo>
                  <a:close/>
                </a:path>
              </a:pathLst>
            </a:custGeom>
            <a:noFill/>
            <a:ln w="6350" cap="flat">
              <a:solidFill>
                <a:schemeClr val="bg1"/>
              </a:solidFill>
              <a:prstDash val="solid"/>
              <a:miter/>
            </a:ln>
          </p:spPr>
          <p:txBody>
            <a:bodyPr rtlCol="0" anchor="ctr"/>
            <a:lstStyle/>
            <a:p>
              <a:endParaRPr lang="de-DE" dirty="0">
                <a:latin typeface="Open Sans" panose="020B0606030504020204" pitchFamily="34" charset="0"/>
              </a:endParaRPr>
            </a:p>
          </p:txBody>
        </p:sp>
        <p:sp>
          <p:nvSpPr>
            <p:cNvPr id="4101" name="Freihandform: Form 4100">
              <a:extLst>
                <a:ext uri="{FF2B5EF4-FFF2-40B4-BE49-F238E27FC236}">
                  <a16:creationId xmlns:a16="http://schemas.microsoft.com/office/drawing/2014/main" id="{FF2501F2-7C2E-74BA-2D66-16C27653B00A}"/>
                </a:ext>
              </a:extLst>
            </p:cNvPr>
            <p:cNvSpPr/>
            <p:nvPr/>
          </p:nvSpPr>
          <p:spPr>
            <a:xfrm>
              <a:off x="10140475" y="5001602"/>
              <a:ext cx="27549" cy="45838"/>
            </a:xfrm>
            <a:custGeom>
              <a:avLst/>
              <a:gdLst>
                <a:gd name="connsiteX0" fmla="*/ 27361 w 27549"/>
                <a:gd name="connsiteY0" fmla="*/ 25029 h 45838"/>
                <a:gd name="connsiteX1" fmla="*/ 27361 w 27549"/>
                <a:gd name="connsiteY1" fmla="*/ 29195 h 45838"/>
                <a:gd name="connsiteX2" fmla="*/ 5382 w 27549"/>
                <a:gd name="connsiteY2" fmla="*/ 43994 h 45838"/>
                <a:gd name="connsiteX3" fmla="*/ 1091 w 27549"/>
                <a:gd name="connsiteY3" fmla="*/ 39954 h 45838"/>
                <a:gd name="connsiteX4" fmla="*/ 3247 w 27549"/>
                <a:gd name="connsiteY4" fmla="*/ 6170 h 45838"/>
                <a:gd name="connsiteX5" fmla="*/ 15325 w 27549"/>
                <a:gd name="connsiteY5" fmla="*/ 120 h 45838"/>
                <a:gd name="connsiteX6" fmla="*/ 26712 w 27549"/>
                <a:gd name="connsiteY6" fmla="*/ 10523 h 45838"/>
                <a:gd name="connsiteX7" fmla="*/ 27550 w 27549"/>
                <a:gd name="connsiteY7" fmla="*/ 25008 h 45838"/>
                <a:gd name="connsiteX8" fmla="*/ 27340 w 27549"/>
                <a:gd name="connsiteY8" fmla="*/ 25008 h 45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549" h="45838">
                  <a:moveTo>
                    <a:pt x="27361" y="25029"/>
                  </a:moveTo>
                  <a:cubicBezTo>
                    <a:pt x="27361" y="26411"/>
                    <a:pt x="27361" y="27792"/>
                    <a:pt x="27361" y="29195"/>
                  </a:cubicBezTo>
                  <a:cubicBezTo>
                    <a:pt x="27319" y="43617"/>
                    <a:pt x="19198" y="49039"/>
                    <a:pt x="5382" y="43994"/>
                  </a:cubicBezTo>
                  <a:cubicBezTo>
                    <a:pt x="3268" y="43219"/>
                    <a:pt x="1468" y="42173"/>
                    <a:pt x="1091" y="39954"/>
                  </a:cubicBezTo>
                  <a:cubicBezTo>
                    <a:pt x="-834" y="28546"/>
                    <a:pt x="-269" y="17138"/>
                    <a:pt x="3247" y="6170"/>
                  </a:cubicBezTo>
                  <a:cubicBezTo>
                    <a:pt x="4901" y="1020"/>
                    <a:pt x="10050" y="-466"/>
                    <a:pt x="15325" y="120"/>
                  </a:cubicBezTo>
                  <a:cubicBezTo>
                    <a:pt x="21563" y="811"/>
                    <a:pt x="25624" y="4495"/>
                    <a:pt x="26712" y="10523"/>
                  </a:cubicBezTo>
                  <a:cubicBezTo>
                    <a:pt x="27571" y="15254"/>
                    <a:pt x="27319" y="20173"/>
                    <a:pt x="27550" y="25008"/>
                  </a:cubicBezTo>
                  <a:cubicBezTo>
                    <a:pt x="27487" y="25008"/>
                    <a:pt x="27424" y="25008"/>
                    <a:pt x="27340" y="25008"/>
                  </a:cubicBezTo>
                  <a:close/>
                </a:path>
              </a:pathLst>
            </a:custGeom>
            <a:noFill/>
            <a:ln w="6350" cap="flat">
              <a:solidFill>
                <a:schemeClr val="bg1"/>
              </a:solidFill>
              <a:prstDash val="solid"/>
              <a:miter/>
            </a:ln>
          </p:spPr>
          <p:txBody>
            <a:bodyPr rtlCol="0" anchor="ctr"/>
            <a:lstStyle/>
            <a:p>
              <a:endParaRPr lang="de-DE" dirty="0">
                <a:latin typeface="Open Sans" panose="020B0606030504020204" pitchFamily="34" charset="0"/>
              </a:endParaRPr>
            </a:p>
          </p:txBody>
        </p:sp>
      </p:grpSp>
      <p:grpSp>
        <p:nvGrpSpPr>
          <p:cNvPr id="4137" name="Gruppieren 4136">
            <a:extLst>
              <a:ext uri="{FF2B5EF4-FFF2-40B4-BE49-F238E27FC236}">
                <a16:creationId xmlns:a16="http://schemas.microsoft.com/office/drawing/2014/main" id="{BF5A85CD-345C-8392-DC87-939A308C5F67}"/>
              </a:ext>
            </a:extLst>
          </p:cNvPr>
          <p:cNvGrpSpPr/>
          <p:nvPr/>
        </p:nvGrpSpPr>
        <p:grpSpPr>
          <a:xfrm>
            <a:off x="9005123" y="5232361"/>
            <a:ext cx="399534" cy="505741"/>
            <a:chOff x="8989882" y="5384405"/>
            <a:chExt cx="447939" cy="567013"/>
          </a:xfrm>
        </p:grpSpPr>
        <p:sp>
          <p:nvSpPr>
            <p:cNvPr id="4124" name="Freihandform: Form 4123">
              <a:extLst>
                <a:ext uri="{FF2B5EF4-FFF2-40B4-BE49-F238E27FC236}">
                  <a16:creationId xmlns:a16="http://schemas.microsoft.com/office/drawing/2014/main" id="{C503607A-64E3-B98A-DC8F-F80000DC2018}"/>
                </a:ext>
              </a:extLst>
            </p:cNvPr>
            <p:cNvSpPr/>
            <p:nvPr/>
          </p:nvSpPr>
          <p:spPr>
            <a:xfrm>
              <a:off x="9171624" y="5384405"/>
              <a:ext cx="78080" cy="350142"/>
            </a:xfrm>
            <a:custGeom>
              <a:avLst/>
              <a:gdLst>
                <a:gd name="connsiteX0" fmla="*/ 19127 w 78080"/>
                <a:gd name="connsiteY0" fmla="*/ 333 h 350142"/>
                <a:gd name="connsiteX1" fmla="*/ 20482 w 78080"/>
                <a:gd name="connsiteY1" fmla="*/ 422 h 350142"/>
                <a:gd name="connsiteX2" fmla="*/ 34357 w 78080"/>
                <a:gd name="connsiteY2" fmla="*/ 11573 h 350142"/>
                <a:gd name="connsiteX3" fmla="*/ 53029 w 78080"/>
                <a:gd name="connsiteY3" fmla="*/ 36677 h 350142"/>
                <a:gd name="connsiteX4" fmla="*/ 69554 w 78080"/>
                <a:gd name="connsiteY4" fmla="*/ 78306 h 350142"/>
                <a:gd name="connsiteX5" fmla="*/ 76305 w 78080"/>
                <a:gd name="connsiteY5" fmla="*/ 114962 h 350142"/>
                <a:gd name="connsiteX6" fmla="*/ 77926 w 78080"/>
                <a:gd name="connsiteY6" fmla="*/ 156191 h 350142"/>
                <a:gd name="connsiteX7" fmla="*/ 61246 w 78080"/>
                <a:gd name="connsiteY7" fmla="*/ 250495 h 350142"/>
                <a:gd name="connsiteX8" fmla="*/ 52180 w 78080"/>
                <a:gd name="connsiteY8" fmla="*/ 276003 h 350142"/>
                <a:gd name="connsiteX9" fmla="*/ 44723 w 78080"/>
                <a:gd name="connsiteY9" fmla="*/ 304878 h 350142"/>
                <a:gd name="connsiteX10" fmla="*/ 0 w 78080"/>
                <a:gd name="connsiteY10" fmla="*/ 350142 h 350142"/>
                <a:gd name="connsiteX11" fmla="*/ 6872 w 78080"/>
                <a:gd name="connsiteY11" fmla="*/ 301231 h 350142"/>
                <a:gd name="connsiteX12" fmla="*/ 21494 w 78080"/>
                <a:gd name="connsiteY12" fmla="*/ 252230 h 350142"/>
                <a:gd name="connsiteX13" fmla="*/ 42650 w 78080"/>
                <a:gd name="connsiteY13" fmla="*/ 174973 h 350142"/>
                <a:gd name="connsiteX14" fmla="*/ 47310 w 78080"/>
                <a:gd name="connsiteY14" fmla="*/ 138962 h 350142"/>
                <a:gd name="connsiteX15" fmla="*/ 48364 w 78080"/>
                <a:gd name="connsiteY15" fmla="*/ 97702 h 350142"/>
                <a:gd name="connsiteX16" fmla="*/ 39888 w 78080"/>
                <a:gd name="connsiteY16" fmla="*/ 41688 h 350142"/>
                <a:gd name="connsiteX17" fmla="*/ 23414 w 78080"/>
                <a:gd name="connsiteY17" fmla="*/ 6198 h 350142"/>
                <a:gd name="connsiteX18" fmla="*/ 19127 w 78080"/>
                <a:gd name="connsiteY18" fmla="*/ 333 h 350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8080" h="350142">
                  <a:moveTo>
                    <a:pt x="19127" y="333"/>
                  </a:moveTo>
                  <a:cubicBezTo>
                    <a:pt x="19667" y="-346"/>
                    <a:pt x="20100" y="186"/>
                    <a:pt x="20482" y="422"/>
                  </a:cubicBezTo>
                  <a:cubicBezTo>
                    <a:pt x="25565" y="3566"/>
                    <a:pt x="30140" y="7350"/>
                    <a:pt x="34357" y="11573"/>
                  </a:cubicBezTo>
                  <a:cubicBezTo>
                    <a:pt x="41803" y="19029"/>
                    <a:pt x="47878" y="27513"/>
                    <a:pt x="53029" y="36677"/>
                  </a:cubicBezTo>
                  <a:cubicBezTo>
                    <a:pt x="60411" y="49809"/>
                    <a:pt x="65687" y="63780"/>
                    <a:pt x="69554" y="78306"/>
                  </a:cubicBezTo>
                  <a:cubicBezTo>
                    <a:pt x="72761" y="90348"/>
                    <a:pt x="74941" y="102574"/>
                    <a:pt x="76305" y="114962"/>
                  </a:cubicBezTo>
                  <a:cubicBezTo>
                    <a:pt x="77815" y="128672"/>
                    <a:pt x="78384" y="142413"/>
                    <a:pt x="77926" y="156191"/>
                  </a:cubicBezTo>
                  <a:cubicBezTo>
                    <a:pt x="76857" y="188415"/>
                    <a:pt x="71327" y="219869"/>
                    <a:pt x="61246" y="250495"/>
                  </a:cubicBezTo>
                  <a:cubicBezTo>
                    <a:pt x="58425" y="259063"/>
                    <a:pt x="55176" y="267491"/>
                    <a:pt x="52180" y="276003"/>
                  </a:cubicBezTo>
                  <a:lnTo>
                    <a:pt x="44723" y="304878"/>
                  </a:lnTo>
                  <a:lnTo>
                    <a:pt x="0" y="350142"/>
                  </a:lnTo>
                  <a:lnTo>
                    <a:pt x="6872" y="301231"/>
                  </a:lnTo>
                  <a:cubicBezTo>
                    <a:pt x="10502" y="284626"/>
                    <a:pt x="15384" y="268293"/>
                    <a:pt x="21494" y="252230"/>
                  </a:cubicBezTo>
                  <a:cubicBezTo>
                    <a:pt x="31031" y="227158"/>
                    <a:pt x="38066" y="201402"/>
                    <a:pt x="42650" y="174973"/>
                  </a:cubicBezTo>
                  <a:cubicBezTo>
                    <a:pt x="44721" y="163034"/>
                    <a:pt x="46254" y="151034"/>
                    <a:pt x="47310" y="138962"/>
                  </a:cubicBezTo>
                  <a:cubicBezTo>
                    <a:pt x="48512" y="125224"/>
                    <a:pt x="48859" y="111468"/>
                    <a:pt x="48364" y="97702"/>
                  </a:cubicBezTo>
                  <a:cubicBezTo>
                    <a:pt x="47681" y="78720"/>
                    <a:pt x="45315" y="59965"/>
                    <a:pt x="39888" y="41688"/>
                  </a:cubicBezTo>
                  <a:cubicBezTo>
                    <a:pt x="36136" y="29054"/>
                    <a:pt x="30986" y="17059"/>
                    <a:pt x="23414" y="6198"/>
                  </a:cubicBezTo>
                  <a:cubicBezTo>
                    <a:pt x="22033" y="4215"/>
                    <a:pt x="20564" y="2296"/>
                    <a:pt x="19127" y="333"/>
                  </a:cubicBezTo>
                  <a:close/>
                </a:path>
              </a:pathLst>
            </a:custGeom>
            <a:noFill/>
            <a:ln w="6350" cap="flat">
              <a:solidFill>
                <a:schemeClr val="bg1"/>
              </a:solidFill>
              <a:prstDash val="solid"/>
              <a:miter/>
            </a:ln>
          </p:spPr>
          <p:txBody>
            <a:bodyPr rtlCol="0" anchor="ctr"/>
            <a:lstStyle/>
            <a:p>
              <a:endParaRPr lang="de-DE" dirty="0">
                <a:latin typeface="Open Sans" panose="020B0606030504020204" pitchFamily="34" charset="0"/>
              </a:endParaRPr>
            </a:p>
          </p:txBody>
        </p:sp>
        <p:sp>
          <p:nvSpPr>
            <p:cNvPr id="4123" name="Freihandform: Form 4122">
              <a:extLst>
                <a:ext uri="{FF2B5EF4-FFF2-40B4-BE49-F238E27FC236}">
                  <a16:creationId xmlns:a16="http://schemas.microsoft.com/office/drawing/2014/main" id="{B28DD023-9155-D43B-80D0-3EB2B0CEA23C}"/>
                </a:ext>
              </a:extLst>
            </p:cNvPr>
            <p:cNvSpPr/>
            <p:nvPr/>
          </p:nvSpPr>
          <p:spPr>
            <a:xfrm>
              <a:off x="9044001" y="5460317"/>
              <a:ext cx="72095" cy="390570"/>
            </a:xfrm>
            <a:custGeom>
              <a:avLst/>
              <a:gdLst>
                <a:gd name="connsiteX0" fmla="*/ 19438 w 72095"/>
                <a:gd name="connsiteY0" fmla="*/ 194 h 390570"/>
                <a:gd name="connsiteX1" fmla="*/ 21021 w 72095"/>
                <a:gd name="connsiteY1" fmla="*/ 472 h 390570"/>
                <a:gd name="connsiteX2" fmla="*/ 35373 w 72095"/>
                <a:gd name="connsiteY2" fmla="*/ 12043 h 390570"/>
                <a:gd name="connsiteX3" fmla="*/ 53606 w 72095"/>
                <a:gd name="connsiteY3" fmla="*/ 38635 h 390570"/>
                <a:gd name="connsiteX4" fmla="*/ 66274 w 72095"/>
                <a:gd name="connsiteY4" fmla="*/ 74679 h 390570"/>
                <a:gd name="connsiteX5" fmla="*/ 71782 w 72095"/>
                <a:gd name="connsiteY5" fmla="*/ 115189 h 390570"/>
                <a:gd name="connsiteX6" fmla="*/ 71432 w 72095"/>
                <a:gd name="connsiteY6" fmla="*/ 145886 h 390570"/>
                <a:gd name="connsiteX7" fmla="*/ 56724 w 72095"/>
                <a:gd name="connsiteY7" fmla="*/ 218476 h 390570"/>
                <a:gd name="connsiteX8" fmla="*/ 48422 w 72095"/>
                <a:gd name="connsiteY8" fmla="*/ 241796 h 390570"/>
                <a:gd name="connsiteX9" fmla="*/ 33780 w 72095"/>
                <a:gd name="connsiteY9" fmla="*/ 301341 h 390570"/>
                <a:gd name="connsiteX10" fmla="*/ 29465 w 72095"/>
                <a:gd name="connsiteY10" fmla="*/ 356252 h 390570"/>
                <a:gd name="connsiteX11" fmla="*/ 31316 w 72095"/>
                <a:gd name="connsiteY11" fmla="*/ 371702 h 390570"/>
                <a:gd name="connsiteX12" fmla="*/ 12673 w 72095"/>
                <a:gd name="connsiteY12" fmla="*/ 390570 h 390570"/>
                <a:gd name="connsiteX13" fmla="*/ 2820 w 72095"/>
                <a:gd name="connsiteY13" fmla="*/ 352717 h 390570"/>
                <a:gd name="connsiteX14" fmla="*/ 502 w 72095"/>
                <a:gd name="connsiteY14" fmla="*/ 299368 h 390570"/>
                <a:gd name="connsiteX15" fmla="*/ 18458 w 72095"/>
                <a:gd name="connsiteY15" fmla="*/ 215770 h 390570"/>
                <a:gd name="connsiteX16" fmla="*/ 37111 w 72095"/>
                <a:gd name="connsiteY16" fmla="*/ 149114 h 390570"/>
                <a:gd name="connsiteX17" fmla="*/ 41425 w 72095"/>
                <a:gd name="connsiteY17" fmla="*/ 117394 h 390570"/>
                <a:gd name="connsiteX18" fmla="*/ 42563 w 72095"/>
                <a:gd name="connsiteY18" fmla="*/ 80772 h 390570"/>
                <a:gd name="connsiteX19" fmla="*/ 36007 w 72095"/>
                <a:gd name="connsiteY19" fmla="*/ 34800 h 390570"/>
                <a:gd name="connsiteX20" fmla="*/ 22070 w 72095"/>
                <a:gd name="connsiteY20" fmla="*/ 3951 h 390570"/>
                <a:gd name="connsiteX21" fmla="*/ 19438 w 72095"/>
                <a:gd name="connsiteY21" fmla="*/ 194 h 39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2095" h="390570">
                  <a:moveTo>
                    <a:pt x="19438" y="194"/>
                  </a:moveTo>
                  <a:cubicBezTo>
                    <a:pt x="20185" y="-272"/>
                    <a:pt x="20594" y="220"/>
                    <a:pt x="21021" y="472"/>
                  </a:cubicBezTo>
                  <a:cubicBezTo>
                    <a:pt x="26374" y="3622"/>
                    <a:pt x="31084" y="7574"/>
                    <a:pt x="35373" y="12043"/>
                  </a:cubicBezTo>
                  <a:cubicBezTo>
                    <a:pt x="42915" y="19903"/>
                    <a:pt x="48769" y="28925"/>
                    <a:pt x="53606" y="38635"/>
                  </a:cubicBezTo>
                  <a:cubicBezTo>
                    <a:pt x="59328" y="50119"/>
                    <a:pt x="63372" y="62205"/>
                    <a:pt x="66274" y="74679"/>
                  </a:cubicBezTo>
                  <a:cubicBezTo>
                    <a:pt x="69375" y="88007"/>
                    <a:pt x="71071" y="101520"/>
                    <a:pt x="71782" y="115189"/>
                  </a:cubicBezTo>
                  <a:cubicBezTo>
                    <a:pt x="72314" y="125439"/>
                    <a:pt x="72147" y="135671"/>
                    <a:pt x="71432" y="145886"/>
                  </a:cubicBezTo>
                  <a:cubicBezTo>
                    <a:pt x="69695" y="170713"/>
                    <a:pt x="64806" y="194927"/>
                    <a:pt x="56724" y="218476"/>
                  </a:cubicBezTo>
                  <a:cubicBezTo>
                    <a:pt x="54046" y="226279"/>
                    <a:pt x="51067" y="233982"/>
                    <a:pt x="48422" y="241796"/>
                  </a:cubicBezTo>
                  <a:cubicBezTo>
                    <a:pt x="41843" y="261223"/>
                    <a:pt x="37023" y="281085"/>
                    <a:pt x="33780" y="301341"/>
                  </a:cubicBezTo>
                  <a:cubicBezTo>
                    <a:pt x="30867" y="319534"/>
                    <a:pt x="29257" y="337827"/>
                    <a:pt x="29465" y="356252"/>
                  </a:cubicBezTo>
                  <a:lnTo>
                    <a:pt x="31316" y="371702"/>
                  </a:lnTo>
                  <a:lnTo>
                    <a:pt x="12673" y="390570"/>
                  </a:lnTo>
                  <a:lnTo>
                    <a:pt x="2820" y="352717"/>
                  </a:lnTo>
                  <a:cubicBezTo>
                    <a:pt x="-8" y="335015"/>
                    <a:pt x="-559" y="317206"/>
                    <a:pt x="502" y="299368"/>
                  </a:cubicBezTo>
                  <a:cubicBezTo>
                    <a:pt x="2212" y="270607"/>
                    <a:pt x="8218" y="242713"/>
                    <a:pt x="18458" y="215770"/>
                  </a:cubicBezTo>
                  <a:cubicBezTo>
                    <a:pt x="26691" y="194108"/>
                    <a:pt x="32956" y="171906"/>
                    <a:pt x="37111" y="149114"/>
                  </a:cubicBezTo>
                  <a:cubicBezTo>
                    <a:pt x="39026" y="138610"/>
                    <a:pt x="40437" y="128034"/>
                    <a:pt x="41425" y="117394"/>
                  </a:cubicBezTo>
                  <a:cubicBezTo>
                    <a:pt x="42558" y="105204"/>
                    <a:pt x="42928" y="92997"/>
                    <a:pt x="42563" y="80772"/>
                  </a:cubicBezTo>
                  <a:cubicBezTo>
                    <a:pt x="42096" y="65212"/>
                    <a:pt x="40242" y="49832"/>
                    <a:pt x="36007" y="34800"/>
                  </a:cubicBezTo>
                  <a:cubicBezTo>
                    <a:pt x="32913" y="23817"/>
                    <a:pt x="28541" y="13408"/>
                    <a:pt x="22070" y="3951"/>
                  </a:cubicBezTo>
                  <a:cubicBezTo>
                    <a:pt x="21212" y="2697"/>
                    <a:pt x="20327" y="1461"/>
                    <a:pt x="19438" y="194"/>
                  </a:cubicBezTo>
                  <a:close/>
                </a:path>
              </a:pathLst>
            </a:custGeom>
            <a:noFill/>
            <a:ln w="6350" cap="flat">
              <a:solidFill>
                <a:schemeClr val="bg1"/>
              </a:solidFill>
              <a:prstDash val="solid"/>
              <a:miter/>
            </a:ln>
          </p:spPr>
          <p:txBody>
            <a:bodyPr rtlCol="0" anchor="ctr"/>
            <a:lstStyle/>
            <a:p>
              <a:endParaRPr lang="de-DE" dirty="0">
                <a:latin typeface="Open Sans" panose="020B0606030504020204" pitchFamily="34" charset="0"/>
              </a:endParaRPr>
            </a:p>
          </p:txBody>
        </p:sp>
        <p:sp>
          <p:nvSpPr>
            <p:cNvPr id="4122" name="Freihandform: Form 4121">
              <a:extLst>
                <a:ext uri="{FF2B5EF4-FFF2-40B4-BE49-F238E27FC236}">
                  <a16:creationId xmlns:a16="http://schemas.microsoft.com/office/drawing/2014/main" id="{88FB9DFE-578F-1036-5549-45A5D8DCE986}"/>
                </a:ext>
              </a:extLst>
            </p:cNvPr>
            <p:cNvSpPr/>
            <p:nvPr/>
          </p:nvSpPr>
          <p:spPr>
            <a:xfrm>
              <a:off x="9319723" y="5460626"/>
              <a:ext cx="46433" cy="101364"/>
            </a:xfrm>
            <a:custGeom>
              <a:avLst/>
              <a:gdLst>
                <a:gd name="connsiteX0" fmla="*/ 0 w 46433"/>
                <a:gd name="connsiteY0" fmla="*/ 0 h 101364"/>
                <a:gd name="connsiteX1" fmla="*/ 1698 w 46433"/>
                <a:gd name="connsiteY1" fmla="*/ 256 h 101364"/>
                <a:gd name="connsiteX2" fmla="*/ 8224 w 46433"/>
                <a:gd name="connsiteY2" fmla="*/ 4745 h 101364"/>
                <a:gd name="connsiteX3" fmla="*/ 25932 w 46433"/>
                <a:gd name="connsiteY3" fmla="*/ 24222 h 101364"/>
                <a:gd name="connsiteX4" fmla="*/ 41671 w 46433"/>
                <a:gd name="connsiteY4" fmla="*/ 56473 h 101364"/>
                <a:gd name="connsiteX5" fmla="*/ 46433 w 46433"/>
                <a:gd name="connsiteY5" fmla="*/ 77038 h 101364"/>
                <a:gd name="connsiteX6" fmla="*/ 22398 w 46433"/>
                <a:gd name="connsiteY6" fmla="*/ 101364 h 101364"/>
                <a:gd name="connsiteX7" fmla="*/ 23201 w 46433"/>
                <a:gd name="connsiteY7" fmla="*/ 83502 h 101364"/>
                <a:gd name="connsiteX8" fmla="*/ 17326 w 46433"/>
                <a:gd name="connsiteY8" fmla="*/ 37418 h 101364"/>
                <a:gd name="connsiteX9" fmla="*/ 6144 w 46433"/>
                <a:gd name="connsiteY9" fmla="*/ 9277 h 101364"/>
                <a:gd name="connsiteX10" fmla="*/ 0 w 46433"/>
                <a:gd name="connsiteY10" fmla="*/ 0 h 101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433" h="101364">
                  <a:moveTo>
                    <a:pt x="0" y="0"/>
                  </a:moveTo>
                  <a:lnTo>
                    <a:pt x="1698" y="256"/>
                  </a:lnTo>
                  <a:cubicBezTo>
                    <a:pt x="3988" y="1586"/>
                    <a:pt x="6149" y="3104"/>
                    <a:pt x="8224" y="4745"/>
                  </a:cubicBezTo>
                  <a:cubicBezTo>
                    <a:pt x="15199" y="10261"/>
                    <a:pt x="20962" y="16885"/>
                    <a:pt x="25932" y="24222"/>
                  </a:cubicBezTo>
                  <a:cubicBezTo>
                    <a:pt x="32707" y="34225"/>
                    <a:pt x="37768" y="45073"/>
                    <a:pt x="41671" y="56473"/>
                  </a:cubicBezTo>
                  <a:lnTo>
                    <a:pt x="46433" y="77038"/>
                  </a:lnTo>
                  <a:lnTo>
                    <a:pt x="22398" y="101364"/>
                  </a:lnTo>
                  <a:lnTo>
                    <a:pt x="23201" y="83502"/>
                  </a:lnTo>
                  <a:cubicBezTo>
                    <a:pt x="22831" y="67945"/>
                    <a:pt x="21258" y="52527"/>
                    <a:pt x="17326" y="37418"/>
                  </a:cubicBezTo>
                  <a:cubicBezTo>
                    <a:pt x="14765" y="27576"/>
                    <a:pt x="11247" y="18113"/>
                    <a:pt x="6144" y="9277"/>
                  </a:cubicBezTo>
                  <a:lnTo>
                    <a:pt x="0" y="0"/>
                  </a:lnTo>
                  <a:close/>
                </a:path>
              </a:pathLst>
            </a:custGeom>
            <a:noFill/>
            <a:ln w="6350" cap="flat">
              <a:solidFill>
                <a:schemeClr val="bg1"/>
              </a:solidFill>
              <a:prstDash val="solid"/>
              <a:miter/>
            </a:ln>
          </p:spPr>
          <p:txBody>
            <a:bodyPr rtlCol="0" anchor="ctr"/>
            <a:lstStyle/>
            <a:p>
              <a:endParaRPr lang="de-DE" dirty="0">
                <a:latin typeface="Open Sans" panose="020B0606030504020204" pitchFamily="34" charset="0"/>
              </a:endParaRPr>
            </a:p>
          </p:txBody>
        </p:sp>
        <p:sp>
          <p:nvSpPr>
            <p:cNvPr id="4120" name="Freihandform: Form 4119">
              <a:extLst>
                <a:ext uri="{FF2B5EF4-FFF2-40B4-BE49-F238E27FC236}">
                  <a16:creationId xmlns:a16="http://schemas.microsoft.com/office/drawing/2014/main" id="{BCE2CA49-DC84-CB21-08CF-76DF1F1E9A3A}"/>
                </a:ext>
              </a:extLst>
            </p:cNvPr>
            <p:cNvSpPr/>
            <p:nvPr/>
          </p:nvSpPr>
          <p:spPr>
            <a:xfrm>
              <a:off x="9304992" y="5585572"/>
              <a:ext cx="72102" cy="365235"/>
            </a:xfrm>
            <a:custGeom>
              <a:avLst/>
              <a:gdLst>
                <a:gd name="connsiteX0" fmla="*/ 65938 w 72102"/>
                <a:gd name="connsiteY0" fmla="*/ 0 h 365235"/>
                <a:gd name="connsiteX1" fmla="*/ 69949 w 72102"/>
                <a:gd name="connsiteY1" fmla="*/ 17321 h 365235"/>
                <a:gd name="connsiteX2" fmla="*/ 71607 w 72102"/>
                <a:gd name="connsiteY2" fmla="*/ 66103 h 365235"/>
                <a:gd name="connsiteX3" fmla="*/ 53795 w 72102"/>
                <a:gd name="connsiteY3" fmla="*/ 149410 h 365235"/>
                <a:gd name="connsiteX4" fmla="*/ 36383 w 72102"/>
                <a:gd name="connsiteY4" fmla="*/ 209587 h 365235"/>
                <a:gd name="connsiteX5" fmla="*/ 31336 w 72102"/>
                <a:gd name="connsiteY5" fmla="*/ 242535 h 365235"/>
                <a:gd name="connsiteX6" fmla="*/ 29588 w 72102"/>
                <a:gd name="connsiteY6" fmla="*/ 283425 h 365235"/>
                <a:gd name="connsiteX7" fmla="*/ 36124 w 72102"/>
                <a:gd name="connsiteY7" fmla="*/ 330403 h 365235"/>
                <a:gd name="connsiteX8" fmla="*/ 48718 w 72102"/>
                <a:gd name="connsiteY8" fmla="*/ 359357 h 365235"/>
                <a:gd name="connsiteX9" fmla="*/ 52790 w 72102"/>
                <a:gd name="connsiteY9" fmla="*/ 365235 h 365235"/>
                <a:gd name="connsiteX10" fmla="*/ 51066 w 72102"/>
                <a:gd name="connsiteY10" fmla="*/ 364913 h 365235"/>
                <a:gd name="connsiteX11" fmla="*/ 44530 w 72102"/>
                <a:gd name="connsiteY11" fmla="*/ 360439 h 365235"/>
                <a:gd name="connsiteX12" fmla="*/ 28106 w 72102"/>
                <a:gd name="connsiteY12" fmla="*/ 342893 h 365235"/>
                <a:gd name="connsiteX13" fmla="*/ 10475 w 72102"/>
                <a:gd name="connsiteY13" fmla="*/ 307201 h 365235"/>
                <a:gd name="connsiteX14" fmla="*/ 2348 w 72102"/>
                <a:gd name="connsiteY14" fmla="*/ 271865 h 365235"/>
                <a:gd name="connsiteX15" fmla="*/ 70 w 72102"/>
                <a:gd name="connsiteY15" fmla="*/ 232670 h 365235"/>
                <a:gd name="connsiteX16" fmla="*/ 18455 w 72102"/>
                <a:gd name="connsiteY16" fmla="*/ 138498 h 365235"/>
                <a:gd name="connsiteX17" fmla="*/ 36642 w 72102"/>
                <a:gd name="connsiteY17" fmla="*/ 74435 h 365235"/>
                <a:gd name="connsiteX18" fmla="*/ 40986 w 72102"/>
                <a:gd name="connsiteY18" fmla="*/ 44715 h 365235"/>
                <a:gd name="connsiteX19" fmla="*/ 41903 w 72102"/>
                <a:gd name="connsiteY19" fmla="*/ 24326 h 365235"/>
                <a:gd name="connsiteX20" fmla="*/ 65938 w 72102"/>
                <a:gd name="connsiteY20" fmla="*/ 0 h 365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2102" h="365235">
                  <a:moveTo>
                    <a:pt x="65938" y="0"/>
                  </a:moveTo>
                  <a:lnTo>
                    <a:pt x="69949" y="17321"/>
                  </a:lnTo>
                  <a:cubicBezTo>
                    <a:pt x="72187" y="33533"/>
                    <a:pt x="72571" y="49811"/>
                    <a:pt x="71607" y="66103"/>
                  </a:cubicBezTo>
                  <a:cubicBezTo>
                    <a:pt x="69911" y="94758"/>
                    <a:pt x="63943" y="122554"/>
                    <a:pt x="53795" y="149410"/>
                  </a:cubicBezTo>
                  <a:cubicBezTo>
                    <a:pt x="46389" y="169015"/>
                    <a:pt x="40503" y="189044"/>
                    <a:pt x="36383" y="209587"/>
                  </a:cubicBezTo>
                  <a:cubicBezTo>
                    <a:pt x="34196" y="220490"/>
                    <a:pt x="32524" y="231472"/>
                    <a:pt x="31336" y="242535"/>
                  </a:cubicBezTo>
                  <a:cubicBezTo>
                    <a:pt x="29875" y="256132"/>
                    <a:pt x="29194" y="269758"/>
                    <a:pt x="29588" y="283425"/>
                  </a:cubicBezTo>
                  <a:cubicBezTo>
                    <a:pt x="30047" y="299315"/>
                    <a:pt x="31821" y="315041"/>
                    <a:pt x="36124" y="330403"/>
                  </a:cubicBezTo>
                  <a:cubicBezTo>
                    <a:pt x="38988" y="340631"/>
                    <a:pt x="42926" y="350404"/>
                    <a:pt x="48718" y="359357"/>
                  </a:cubicBezTo>
                  <a:lnTo>
                    <a:pt x="52790" y="365235"/>
                  </a:lnTo>
                  <a:lnTo>
                    <a:pt x="51066" y="364913"/>
                  </a:lnTo>
                  <a:cubicBezTo>
                    <a:pt x="48771" y="363592"/>
                    <a:pt x="46608" y="362075"/>
                    <a:pt x="44530" y="360439"/>
                  </a:cubicBezTo>
                  <a:cubicBezTo>
                    <a:pt x="38162" y="355428"/>
                    <a:pt x="32790" y="349480"/>
                    <a:pt x="28106" y="342893"/>
                  </a:cubicBezTo>
                  <a:cubicBezTo>
                    <a:pt x="20319" y="331941"/>
                    <a:pt x="14710" y="319905"/>
                    <a:pt x="10475" y="307201"/>
                  </a:cubicBezTo>
                  <a:cubicBezTo>
                    <a:pt x="6636" y="295686"/>
                    <a:pt x="4015" y="283889"/>
                    <a:pt x="2348" y="271865"/>
                  </a:cubicBezTo>
                  <a:cubicBezTo>
                    <a:pt x="546" y="258855"/>
                    <a:pt x="-252" y="245790"/>
                    <a:pt x="70" y="232670"/>
                  </a:cubicBezTo>
                  <a:cubicBezTo>
                    <a:pt x="865" y="200244"/>
                    <a:pt x="6969" y="168828"/>
                    <a:pt x="18455" y="138498"/>
                  </a:cubicBezTo>
                  <a:cubicBezTo>
                    <a:pt x="26349" y="117652"/>
                    <a:pt x="32479" y="96324"/>
                    <a:pt x="36642" y="74435"/>
                  </a:cubicBezTo>
                  <a:cubicBezTo>
                    <a:pt x="38514" y="64594"/>
                    <a:pt x="39950" y="54686"/>
                    <a:pt x="40986" y="44715"/>
                  </a:cubicBezTo>
                  <a:lnTo>
                    <a:pt x="41903" y="24326"/>
                  </a:lnTo>
                  <a:lnTo>
                    <a:pt x="65938" y="0"/>
                  </a:lnTo>
                  <a:close/>
                </a:path>
              </a:pathLst>
            </a:custGeom>
            <a:noFill/>
            <a:ln w="6350" cap="flat">
              <a:solidFill>
                <a:schemeClr val="bg1"/>
              </a:solidFill>
              <a:prstDash val="solid"/>
              <a:miter/>
            </a:ln>
          </p:spPr>
          <p:txBody>
            <a:bodyPr rtlCol="0" anchor="ctr"/>
            <a:lstStyle/>
            <a:p>
              <a:endParaRPr lang="de-DE" dirty="0">
                <a:latin typeface="Open Sans" panose="020B0606030504020204" pitchFamily="34" charset="0"/>
              </a:endParaRPr>
            </a:p>
          </p:txBody>
        </p:sp>
        <p:sp>
          <p:nvSpPr>
            <p:cNvPr id="4119" name="Freihandform: Form 4118">
              <a:extLst>
                <a:ext uri="{FF2B5EF4-FFF2-40B4-BE49-F238E27FC236}">
                  <a16:creationId xmlns:a16="http://schemas.microsoft.com/office/drawing/2014/main" id="{42D27568-43BF-F827-A847-7D4734A07049}"/>
                </a:ext>
              </a:extLst>
            </p:cNvPr>
            <p:cNvSpPr/>
            <p:nvPr/>
          </p:nvSpPr>
          <p:spPr>
            <a:xfrm>
              <a:off x="9175519" y="5737190"/>
              <a:ext cx="58994" cy="214034"/>
            </a:xfrm>
            <a:custGeom>
              <a:avLst/>
              <a:gdLst>
                <a:gd name="connsiteX0" fmla="*/ 45603 w 58994"/>
                <a:gd name="connsiteY0" fmla="*/ 0 h 214034"/>
                <a:gd name="connsiteX1" fmla="*/ 35251 w 58994"/>
                <a:gd name="connsiteY1" fmla="*/ 40087 h 214034"/>
                <a:gd name="connsiteX2" fmla="*/ 30591 w 58994"/>
                <a:gd name="connsiteY2" fmla="*/ 78093 h 214034"/>
                <a:gd name="connsiteX3" fmla="*/ 30221 w 58994"/>
                <a:gd name="connsiteY3" fmla="*/ 124306 h 214034"/>
                <a:gd name="connsiteX4" fmla="*/ 39820 w 58994"/>
                <a:gd name="connsiteY4" fmla="*/ 176786 h 214034"/>
                <a:gd name="connsiteX5" fmla="*/ 58162 w 58994"/>
                <a:gd name="connsiteY5" fmla="*/ 212063 h 214034"/>
                <a:gd name="connsiteX6" fmla="*/ 58994 w 58994"/>
                <a:gd name="connsiteY6" fmla="*/ 214034 h 214034"/>
                <a:gd name="connsiteX7" fmla="*/ 25623 w 58994"/>
                <a:gd name="connsiteY7" fmla="*/ 177893 h 214034"/>
                <a:gd name="connsiteX8" fmla="*/ 9071 w 58994"/>
                <a:gd name="connsiteY8" fmla="*/ 137337 h 214034"/>
                <a:gd name="connsiteX9" fmla="*/ 1630 w 58994"/>
                <a:gd name="connsiteY9" fmla="*/ 97460 h 214034"/>
                <a:gd name="connsiteX10" fmla="*/ 638 w 58994"/>
                <a:gd name="connsiteY10" fmla="*/ 46985 h 214034"/>
                <a:gd name="connsiteX11" fmla="*/ 880 w 58994"/>
                <a:gd name="connsiteY11" fmla="*/ 45264 h 214034"/>
                <a:gd name="connsiteX12" fmla="*/ 45603 w 58994"/>
                <a:gd name="connsiteY12" fmla="*/ 0 h 214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8994" h="214034">
                  <a:moveTo>
                    <a:pt x="45603" y="0"/>
                  </a:moveTo>
                  <a:lnTo>
                    <a:pt x="35251" y="40087"/>
                  </a:lnTo>
                  <a:cubicBezTo>
                    <a:pt x="33115" y="52686"/>
                    <a:pt x="31556" y="65348"/>
                    <a:pt x="30591" y="78093"/>
                  </a:cubicBezTo>
                  <a:cubicBezTo>
                    <a:pt x="29424" y="93493"/>
                    <a:pt x="29155" y="108898"/>
                    <a:pt x="30221" y="124306"/>
                  </a:cubicBezTo>
                  <a:cubicBezTo>
                    <a:pt x="31455" y="142151"/>
                    <a:pt x="34146" y="159742"/>
                    <a:pt x="39820" y="176786"/>
                  </a:cubicBezTo>
                  <a:cubicBezTo>
                    <a:pt x="44059" y="189526"/>
                    <a:pt x="49843" y="201450"/>
                    <a:pt x="58162" y="212063"/>
                  </a:cubicBezTo>
                  <a:lnTo>
                    <a:pt x="58994" y="214034"/>
                  </a:lnTo>
                  <a:lnTo>
                    <a:pt x="25623" y="177893"/>
                  </a:lnTo>
                  <a:cubicBezTo>
                    <a:pt x="18269" y="165128"/>
                    <a:pt x="12993" y="151503"/>
                    <a:pt x="9071" y="137337"/>
                  </a:cubicBezTo>
                  <a:cubicBezTo>
                    <a:pt x="5451" y="124260"/>
                    <a:pt x="3075" y="110953"/>
                    <a:pt x="1630" y="97460"/>
                  </a:cubicBezTo>
                  <a:cubicBezTo>
                    <a:pt x="-171" y="80657"/>
                    <a:pt x="-445" y="63827"/>
                    <a:pt x="638" y="46985"/>
                  </a:cubicBezTo>
                  <a:lnTo>
                    <a:pt x="880" y="45264"/>
                  </a:lnTo>
                  <a:lnTo>
                    <a:pt x="45603" y="0"/>
                  </a:lnTo>
                  <a:close/>
                </a:path>
              </a:pathLst>
            </a:custGeom>
            <a:noFill/>
            <a:ln w="6350" cap="flat">
              <a:solidFill>
                <a:schemeClr val="bg1"/>
              </a:solidFill>
              <a:prstDash val="solid"/>
              <a:miter/>
            </a:ln>
          </p:spPr>
          <p:txBody>
            <a:bodyPr rtlCol="0" anchor="ctr"/>
            <a:lstStyle/>
            <a:p>
              <a:endParaRPr lang="de-DE" dirty="0">
                <a:latin typeface="Open Sans" panose="020B0606030504020204" pitchFamily="34" charset="0"/>
              </a:endParaRPr>
            </a:p>
          </p:txBody>
        </p:sp>
        <p:sp>
          <p:nvSpPr>
            <p:cNvPr id="4118" name="Freihandform: Form 4117">
              <a:extLst>
                <a:ext uri="{FF2B5EF4-FFF2-40B4-BE49-F238E27FC236}">
                  <a16:creationId xmlns:a16="http://schemas.microsoft.com/office/drawing/2014/main" id="{83CACBB6-56D2-38BD-64AD-D7B26B9C5FD4}"/>
                </a:ext>
              </a:extLst>
            </p:cNvPr>
            <p:cNvSpPr/>
            <p:nvPr/>
          </p:nvSpPr>
          <p:spPr>
            <a:xfrm>
              <a:off x="9061449" y="5879927"/>
              <a:ext cx="39403" cy="71491"/>
            </a:xfrm>
            <a:custGeom>
              <a:avLst/>
              <a:gdLst>
                <a:gd name="connsiteX0" fmla="*/ 18643 w 39403"/>
                <a:gd name="connsiteY0" fmla="*/ 0 h 71491"/>
                <a:gd name="connsiteX1" fmla="*/ 22591 w 39403"/>
                <a:gd name="connsiteY1" fmla="*/ 32956 h 71491"/>
                <a:gd name="connsiteX2" fmla="*/ 35532 w 39403"/>
                <a:gd name="connsiteY2" fmla="*/ 64250 h 71491"/>
                <a:gd name="connsiteX3" fmla="*/ 39243 w 39403"/>
                <a:gd name="connsiteY3" fmla="*/ 69712 h 71491"/>
                <a:gd name="connsiteX4" fmla="*/ 39403 w 39403"/>
                <a:gd name="connsiteY4" fmla="*/ 71491 h 71491"/>
                <a:gd name="connsiteX5" fmla="*/ 38546 w 39403"/>
                <a:gd name="connsiteY5" fmla="*/ 70695 h 71491"/>
                <a:gd name="connsiteX6" fmla="*/ 16906 w 39403"/>
                <a:gd name="connsiteY6" fmla="*/ 50589 h 71491"/>
                <a:gd name="connsiteX7" fmla="*/ 189 w 39403"/>
                <a:gd name="connsiteY7" fmla="*/ 19593 h 71491"/>
                <a:gd name="connsiteX8" fmla="*/ 0 w 39403"/>
                <a:gd name="connsiteY8" fmla="*/ 18868 h 71491"/>
                <a:gd name="connsiteX9" fmla="*/ 18643 w 39403"/>
                <a:gd name="connsiteY9" fmla="*/ 0 h 71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403" h="71491">
                  <a:moveTo>
                    <a:pt x="18643" y="0"/>
                  </a:moveTo>
                  <a:lnTo>
                    <a:pt x="22591" y="32956"/>
                  </a:lnTo>
                  <a:cubicBezTo>
                    <a:pt x="25426" y="43997"/>
                    <a:pt x="29431" y="54560"/>
                    <a:pt x="35532" y="64250"/>
                  </a:cubicBezTo>
                  <a:cubicBezTo>
                    <a:pt x="36705" y="66112"/>
                    <a:pt x="37984" y="67906"/>
                    <a:pt x="39243" y="69712"/>
                  </a:cubicBezTo>
                  <a:lnTo>
                    <a:pt x="39403" y="71491"/>
                  </a:lnTo>
                  <a:lnTo>
                    <a:pt x="38546" y="70695"/>
                  </a:lnTo>
                  <a:cubicBezTo>
                    <a:pt x="29889" y="65546"/>
                    <a:pt x="22913" y="58581"/>
                    <a:pt x="16906" y="50589"/>
                  </a:cubicBezTo>
                  <a:cubicBezTo>
                    <a:pt x="9775" y="41103"/>
                    <a:pt x="4419" y="30646"/>
                    <a:pt x="189" y="19593"/>
                  </a:cubicBezTo>
                  <a:lnTo>
                    <a:pt x="0" y="18868"/>
                  </a:lnTo>
                  <a:lnTo>
                    <a:pt x="18643" y="0"/>
                  </a:lnTo>
                  <a:close/>
                </a:path>
              </a:pathLst>
            </a:custGeom>
            <a:noFill/>
            <a:ln w="6350" cap="flat">
              <a:solidFill>
                <a:schemeClr val="bg1"/>
              </a:solidFill>
              <a:prstDash val="solid"/>
              <a:miter/>
            </a:ln>
          </p:spPr>
          <p:txBody>
            <a:bodyPr rtlCol="0" anchor="ctr"/>
            <a:lstStyle/>
            <a:p>
              <a:endParaRPr lang="de-DE" dirty="0">
                <a:latin typeface="Open Sans" panose="020B0606030504020204" pitchFamily="34" charset="0"/>
              </a:endParaRPr>
            </a:p>
          </p:txBody>
        </p:sp>
        <p:cxnSp>
          <p:nvCxnSpPr>
            <p:cNvPr id="4132" name="Gerader Verbinder 4131">
              <a:extLst>
                <a:ext uri="{FF2B5EF4-FFF2-40B4-BE49-F238E27FC236}">
                  <a16:creationId xmlns:a16="http://schemas.microsoft.com/office/drawing/2014/main" id="{5FA872FD-ED1D-76F7-C7D2-DDD4B90AA0D0}"/>
                </a:ext>
              </a:extLst>
            </p:cNvPr>
            <p:cNvCxnSpPr>
              <a:cxnSpLocks/>
            </p:cNvCxnSpPr>
            <p:nvPr/>
          </p:nvCxnSpPr>
          <p:spPr bwMode="gray">
            <a:xfrm flipV="1">
              <a:off x="8989882" y="5467350"/>
              <a:ext cx="447939" cy="452438"/>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8" name="Gruppieren 37">
            <a:extLst>
              <a:ext uri="{FF2B5EF4-FFF2-40B4-BE49-F238E27FC236}">
                <a16:creationId xmlns:a16="http://schemas.microsoft.com/office/drawing/2014/main" id="{CD4B31C6-98BE-6470-0704-ECA4ABDEB08D}"/>
              </a:ext>
            </a:extLst>
          </p:cNvPr>
          <p:cNvGrpSpPr/>
          <p:nvPr/>
        </p:nvGrpSpPr>
        <p:grpSpPr>
          <a:xfrm>
            <a:off x="8267700" y="1866900"/>
            <a:ext cx="1897380" cy="4685823"/>
            <a:chOff x="8260080" y="1866900"/>
            <a:chExt cx="1897380" cy="4685823"/>
          </a:xfrm>
        </p:grpSpPr>
        <p:cxnSp>
          <p:nvCxnSpPr>
            <p:cNvPr id="33" name="Gerader Verbinder 32">
              <a:extLst>
                <a:ext uri="{FF2B5EF4-FFF2-40B4-BE49-F238E27FC236}">
                  <a16:creationId xmlns:a16="http://schemas.microsoft.com/office/drawing/2014/main" id="{E3A5F0D2-8B6D-B92A-77AB-0623CCB918CE}"/>
                </a:ext>
              </a:extLst>
            </p:cNvPr>
            <p:cNvCxnSpPr/>
            <p:nvPr/>
          </p:nvCxnSpPr>
          <p:spPr bwMode="gray">
            <a:xfrm>
              <a:off x="8260080" y="1866900"/>
              <a:ext cx="0" cy="4685823"/>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Gerader Verbinder 33">
              <a:extLst>
                <a:ext uri="{FF2B5EF4-FFF2-40B4-BE49-F238E27FC236}">
                  <a16:creationId xmlns:a16="http://schemas.microsoft.com/office/drawing/2014/main" id="{455964AF-9C3A-A160-1E6F-888F1A18833C}"/>
                </a:ext>
              </a:extLst>
            </p:cNvPr>
            <p:cNvCxnSpPr/>
            <p:nvPr/>
          </p:nvCxnSpPr>
          <p:spPr bwMode="gray">
            <a:xfrm>
              <a:off x="10157460" y="1866900"/>
              <a:ext cx="0" cy="4685823"/>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9" name="Gruppieren 48">
            <a:extLst>
              <a:ext uri="{FF2B5EF4-FFF2-40B4-BE49-F238E27FC236}">
                <a16:creationId xmlns:a16="http://schemas.microsoft.com/office/drawing/2014/main" id="{40494909-9827-E58E-C128-E1B011ADF803}"/>
              </a:ext>
            </a:extLst>
          </p:cNvPr>
          <p:cNvGrpSpPr>
            <a:grpSpLocks/>
          </p:cNvGrpSpPr>
          <p:nvPr/>
        </p:nvGrpSpPr>
        <p:grpSpPr>
          <a:xfrm rot="5400000">
            <a:off x="8437795" y="1509417"/>
            <a:ext cx="1628310" cy="5300980"/>
            <a:chOff x="8260080" y="1866900"/>
            <a:chExt cx="1897380" cy="4685823"/>
          </a:xfrm>
        </p:grpSpPr>
        <p:cxnSp>
          <p:nvCxnSpPr>
            <p:cNvPr id="113" name="Gerader Verbinder 112">
              <a:extLst>
                <a:ext uri="{FF2B5EF4-FFF2-40B4-BE49-F238E27FC236}">
                  <a16:creationId xmlns:a16="http://schemas.microsoft.com/office/drawing/2014/main" id="{8AF5AD06-75F4-22D3-A645-7C6069FFB7BA}"/>
                </a:ext>
              </a:extLst>
            </p:cNvPr>
            <p:cNvCxnSpPr/>
            <p:nvPr/>
          </p:nvCxnSpPr>
          <p:spPr bwMode="gray">
            <a:xfrm>
              <a:off x="8260080" y="1866900"/>
              <a:ext cx="0" cy="4685823"/>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4" name="Gerader Verbinder 113">
              <a:extLst>
                <a:ext uri="{FF2B5EF4-FFF2-40B4-BE49-F238E27FC236}">
                  <a16:creationId xmlns:a16="http://schemas.microsoft.com/office/drawing/2014/main" id="{3CBDB3A3-5D0F-347F-B5B3-8E9EC4A111D1}"/>
                </a:ext>
              </a:extLst>
            </p:cNvPr>
            <p:cNvCxnSpPr/>
            <p:nvPr/>
          </p:nvCxnSpPr>
          <p:spPr bwMode="gray">
            <a:xfrm>
              <a:off x="10157460" y="1866900"/>
              <a:ext cx="0" cy="4685823"/>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19" name="Rechteck 118">
            <a:extLst>
              <a:ext uri="{FF2B5EF4-FFF2-40B4-BE49-F238E27FC236}">
                <a16:creationId xmlns:a16="http://schemas.microsoft.com/office/drawing/2014/main" id="{40F74095-66D4-047E-BE15-F49F75FBEC6A}"/>
              </a:ext>
            </a:extLst>
          </p:cNvPr>
          <p:cNvSpPr/>
          <p:nvPr/>
        </p:nvSpPr>
        <p:spPr bwMode="gray">
          <a:xfrm>
            <a:off x="8180072" y="3233739"/>
            <a:ext cx="195578" cy="195578"/>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2000" dirty="0" err="1">
              <a:solidFill>
                <a:schemeClr val="tx1"/>
              </a:solidFill>
              <a:latin typeface="Open Sans" panose="020B0606030504020204" pitchFamily="34" charset="0"/>
            </a:endParaRPr>
          </a:p>
        </p:txBody>
      </p:sp>
      <p:sp>
        <p:nvSpPr>
          <p:cNvPr id="120" name="Rechteck 119">
            <a:extLst>
              <a:ext uri="{FF2B5EF4-FFF2-40B4-BE49-F238E27FC236}">
                <a16:creationId xmlns:a16="http://schemas.microsoft.com/office/drawing/2014/main" id="{5729C539-2A7E-EE95-0446-0ECC00F352FF}"/>
              </a:ext>
            </a:extLst>
          </p:cNvPr>
          <p:cNvSpPr/>
          <p:nvPr/>
        </p:nvSpPr>
        <p:spPr bwMode="gray">
          <a:xfrm>
            <a:off x="8180072" y="4872916"/>
            <a:ext cx="195578" cy="195578"/>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2000" dirty="0" err="1">
              <a:solidFill>
                <a:schemeClr val="tx1"/>
              </a:solidFill>
              <a:latin typeface="Open Sans" panose="020B0606030504020204" pitchFamily="34" charset="0"/>
            </a:endParaRPr>
          </a:p>
        </p:txBody>
      </p:sp>
      <p:sp>
        <p:nvSpPr>
          <p:cNvPr id="121" name="Rechteck 120">
            <a:extLst>
              <a:ext uri="{FF2B5EF4-FFF2-40B4-BE49-F238E27FC236}">
                <a16:creationId xmlns:a16="http://schemas.microsoft.com/office/drawing/2014/main" id="{8D3C3B7F-F38F-DE3B-6ED6-8BC3FC6065E3}"/>
              </a:ext>
            </a:extLst>
          </p:cNvPr>
          <p:cNvSpPr/>
          <p:nvPr/>
        </p:nvSpPr>
        <p:spPr bwMode="gray">
          <a:xfrm>
            <a:off x="10063923" y="3233739"/>
            <a:ext cx="195578" cy="195578"/>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2000" dirty="0" err="1">
              <a:solidFill>
                <a:schemeClr val="tx1"/>
              </a:solidFill>
              <a:latin typeface="Open Sans" panose="020B0606030504020204" pitchFamily="34" charset="0"/>
            </a:endParaRPr>
          </a:p>
        </p:txBody>
      </p:sp>
      <p:sp>
        <p:nvSpPr>
          <p:cNvPr id="4098" name="Rechteck 4097">
            <a:extLst>
              <a:ext uri="{FF2B5EF4-FFF2-40B4-BE49-F238E27FC236}">
                <a16:creationId xmlns:a16="http://schemas.microsoft.com/office/drawing/2014/main" id="{149534C2-67A0-89CE-EC91-612983F2BEEA}"/>
              </a:ext>
            </a:extLst>
          </p:cNvPr>
          <p:cNvSpPr/>
          <p:nvPr/>
        </p:nvSpPr>
        <p:spPr bwMode="gray">
          <a:xfrm>
            <a:off x="10063923" y="4872916"/>
            <a:ext cx="195578" cy="195578"/>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2000" dirty="0" err="1">
              <a:solidFill>
                <a:schemeClr val="tx1"/>
              </a:solidFill>
              <a:latin typeface="Open Sans" panose="020B0606030504020204" pitchFamily="34" charset="0"/>
            </a:endParaRPr>
          </a:p>
        </p:txBody>
      </p:sp>
      <p:grpSp>
        <p:nvGrpSpPr>
          <p:cNvPr id="4108" name="Gruppieren 4107">
            <a:extLst>
              <a:ext uri="{FF2B5EF4-FFF2-40B4-BE49-F238E27FC236}">
                <a16:creationId xmlns:a16="http://schemas.microsoft.com/office/drawing/2014/main" id="{A7458488-0A49-2F06-24DA-3D8C515779D1}"/>
              </a:ext>
            </a:extLst>
          </p:cNvPr>
          <p:cNvGrpSpPr/>
          <p:nvPr/>
        </p:nvGrpSpPr>
        <p:grpSpPr>
          <a:xfrm>
            <a:off x="4610731" y="3345752"/>
            <a:ext cx="817246" cy="1628310"/>
            <a:chOff x="5471160" y="3345752"/>
            <a:chExt cx="516607" cy="1628310"/>
          </a:xfrm>
        </p:grpSpPr>
        <p:cxnSp>
          <p:nvCxnSpPr>
            <p:cNvPr id="4104" name="Gerade Verbindung mit Pfeil 4103">
              <a:extLst>
                <a:ext uri="{FF2B5EF4-FFF2-40B4-BE49-F238E27FC236}">
                  <a16:creationId xmlns:a16="http://schemas.microsoft.com/office/drawing/2014/main" id="{55C15F33-54F1-71C7-1D12-A56E9FED8264}"/>
                </a:ext>
              </a:extLst>
            </p:cNvPr>
            <p:cNvCxnSpPr>
              <a:cxnSpLocks/>
            </p:cNvCxnSpPr>
            <p:nvPr/>
          </p:nvCxnSpPr>
          <p:spPr bwMode="gray">
            <a:xfrm flipH="1">
              <a:off x="5471160" y="4159907"/>
              <a:ext cx="516607" cy="0"/>
            </a:xfrm>
            <a:prstGeom prst="straightConnector1">
              <a:avLst/>
            </a:prstGeom>
            <a:ln w="57150" cap="rnd">
              <a:solidFill>
                <a:schemeClr val="accent1"/>
              </a:solidFill>
              <a:tailEnd type="arrow" w="lg" len="sm"/>
            </a:ln>
          </p:spPr>
          <p:style>
            <a:lnRef idx="1">
              <a:schemeClr val="accent1"/>
            </a:lnRef>
            <a:fillRef idx="0">
              <a:schemeClr val="accent1"/>
            </a:fillRef>
            <a:effectRef idx="0">
              <a:schemeClr val="accent1"/>
            </a:effectRef>
            <a:fontRef idx="minor">
              <a:schemeClr val="tx1"/>
            </a:fontRef>
          </p:style>
        </p:cxnSp>
        <p:cxnSp>
          <p:nvCxnSpPr>
            <p:cNvPr id="4106" name="Gerade Verbindung mit Pfeil 4105">
              <a:extLst>
                <a:ext uri="{FF2B5EF4-FFF2-40B4-BE49-F238E27FC236}">
                  <a16:creationId xmlns:a16="http://schemas.microsoft.com/office/drawing/2014/main" id="{DEEAFAA2-9EBF-209F-3ACC-5E12B9B43ACA}"/>
                </a:ext>
              </a:extLst>
            </p:cNvPr>
            <p:cNvCxnSpPr>
              <a:cxnSpLocks/>
            </p:cNvCxnSpPr>
            <p:nvPr/>
          </p:nvCxnSpPr>
          <p:spPr bwMode="gray">
            <a:xfrm flipH="1">
              <a:off x="5471160" y="3345752"/>
              <a:ext cx="516607" cy="0"/>
            </a:xfrm>
            <a:prstGeom prst="straightConnector1">
              <a:avLst/>
            </a:prstGeom>
            <a:ln w="57150" cap="rnd">
              <a:solidFill>
                <a:schemeClr val="accent1"/>
              </a:solidFill>
              <a:tailEnd type="arrow" w="lg" len="sm"/>
            </a:ln>
          </p:spPr>
          <p:style>
            <a:lnRef idx="1">
              <a:schemeClr val="accent1"/>
            </a:lnRef>
            <a:fillRef idx="0">
              <a:schemeClr val="accent1"/>
            </a:fillRef>
            <a:effectRef idx="0">
              <a:schemeClr val="accent1"/>
            </a:effectRef>
            <a:fontRef idx="minor">
              <a:schemeClr val="tx1"/>
            </a:fontRef>
          </p:style>
        </p:cxnSp>
        <p:cxnSp>
          <p:nvCxnSpPr>
            <p:cNvPr id="4107" name="Gerade Verbindung mit Pfeil 4106">
              <a:extLst>
                <a:ext uri="{FF2B5EF4-FFF2-40B4-BE49-F238E27FC236}">
                  <a16:creationId xmlns:a16="http://schemas.microsoft.com/office/drawing/2014/main" id="{3690979A-060A-D656-EC52-A1CD7A9E61EC}"/>
                </a:ext>
              </a:extLst>
            </p:cNvPr>
            <p:cNvCxnSpPr>
              <a:cxnSpLocks/>
            </p:cNvCxnSpPr>
            <p:nvPr/>
          </p:nvCxnSpPr>
          <p:spPr bwMode="gray">
            <a:xfrm flipH="1">
              <a:off x="5471160" y="4974062"/>
              <a:ext cx="516607" cy="0"/>
            </a:xfrm>
            <a:prstGeom prst="straightConnector1">
              <a:avLst/>
            </a:prstGeom>
            <a:ln w="57150" cap="rnd">
              <a:solidFill>
                <a:schemeClr val="accent1"/>
              </a:solidFill>
              <a:tailEnd type="arrow" w="lg" len="sm"/>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27861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Grafik 46">
            <a:extLst>
              <a:ext uri="{FF2B5EF4-FFF2-40B4-BE49-F238E27FC236}">
                <a16:creationId xmlns:a16="http://schemas.microsoft.com/office/drawing/2014/main" id="{DDDB2020-2C32-3575-6D3B-0BA7A981437E}"/>
              </a:ext>
            </a:extLst>
          </p:cNvPr>
          <p:cNvPicPr>
            <a:picLocks noChangeAspect="1"/>
          </p:cNvPicPr>
          <p:nvPr/>
        </p:nvPicPr>
        <p:blipFill>
          <a:blip r:embed="rId3" cstate="print">
            <a:alphaModFix amt="64000"/>
            <a:extLst>
              <a:ext uri="{28A0092B-C50C-407E-A947-70E740481C1C}">
                <a14:useLocalDpi xmlns:a14="http://schemas.microsoft.com/office/drawing/2010/main" val="0"/>
              </a:ext>
            </a:extLst>
          </a:blip>
          <a:stretch>
            <a:fillRect/>
          </a:stretch>
        </p:blipFill>
        <p:spPr>
          <a:xfrm>
            <a:off x="7671578" y="4104752"/>
            <a:ext cx="1863440" cy="1863440"/>
          </a:xfrm>
          <a:prstGeom prst="rect">
            <a:avLst/>
          </a:prstGeom>
          <a:effectLst>
            <a:outerShdw blurRad="127000" dist="38100" dir="5400000" sx="102000" sy="102000" algn="t" rotWithShape="0">
              <a:prstClr val="black">
                <a:alpha val="18000"/>
              </a:prstClr>
            </a:outerShdw>
          </a:effectLst>
        </p:spPr>
      </p:pic>
      <p:sp>
        <p:nvSpPr>
          <p:cNvPr id="2" name="Textplatzhalter 1">
            <a:extLst>
              <a:ext uri="{FF2B5EF4-FFF2-40B4-BE49-F238E27FC236}">
                <a16:creationId xmlns:a16="http://schemas.microsoft.com/office/drawing/2014/main" id="{5329D458-972A-A84B-0718-F40913BD4042}"/>
              </a:ext>
            </a:extLst>
          </p:cNvPr>
          <p:cNvSpPr>
            <a:spLocks noGrp="1"/>
          </p:cNvSpPr>
          <p:nvPr>
            <p:ph type="body" sz="quarter" idx="12"/>
          </p:nvPr>
        </p:nvSpPr>
        <p:spPr>
          <a:xfrm>
            <a:off x="623888" y="889001"/>
            <a:ext cx="9507473" cy="442913"/>
          </a:xfrm>
        </p:spPr>
        <p:txBody>
          <a:bodyPr/>
          <a:lstStyle/>
          <a:p>
            <a:r>
              <a:rPr lang="de-DE" dirty="0"/>
              <a:t>Nachhaltigkeitsaspekte von EPS </a:t>
            </a:r>
          </a:p>
        </p:txBody>
      </p:sp>
      <p:sp>
        <p:nvSpPr>
          <p:cNvPr id="3" name="Titel 2">
            <a:extLst>
              <a:ext uri="{FF2B5EF4-FFF2-40B4-BE49-F238E27FC236}">
                <a16:creationId xmlns:a16="http://schemas.microsoft.com/office/drawing/2014/main" id="{F6700B89-2E4C-F60D-ECF7-68167FA7946B}"/>
              </a:ext>
            </a:extLst>
          </p:cNvPr>
          <p:cNvSpPr>
            <a:spLocks noGrp="1"/>
          </p:cNvSpPr>
          <p:nvPr>
            <p:ph type="title"/>
          </p:nvPr>
        </p:nvSpPr>
        <p:spPr>
          <a:xfrm>
            <a:off x="624420" y="518966"/>
            <a:ext cx="9506554" cy="370035"/>
          </a:xfrm>
        </p:spPr>
        <p:txBody>
          <a:bodyPr/>
          <a:lstStyle/>
          <a:p>
            <a:r>
              <a:rPr lang="de-DE" dirty="0"/>
              <a:t>Ganz schön nachhaltig.</a:t>
            </a:r>
          </a:p>
        </p:txBody>
      </p:sp>
      <p:sp>
        <p:nvSpPr>
          <p:cNvPr id="6" name="Textfeld 5">
            <a:extLst>
              <a:ext uri="{FF2B5EF4-FFF2-40B4-BE49-F238E27FC236}">
                <a16:creationId xmlns:a16="http://schemas.microsoft.com/office/drawing/2014/main" id="{4B685F43-B784-9EE4-3684-DFEF72DC5804}"/>
              </a:ext>
            </a:extLst>
          </p:cNvPr>
          <p:cNvSpPr txBox="1"/>
          <p:nvPr/>
        </p:nvSpPr>
        <p:spPr>
          <a:xfrm>
            <a:off x="623888" y="6469853"/>
            <a:ext cx="5289748" cy="153888"/>
          </a:xfrm>
          <a:prstGeom prst="rect">
            <a:avLst/>
          </a:prstGeom>
          <a:noFill/>
        </p:spPr>
        <p:txBody>
          <a:bodyPr vert="horz" wrap="square" lIns="0" tIns="0" rIns="0" bIns="0" rtlCol="0" anchor="b">
            <a:spAutoFit/>
          </a:bodyPr>
          <a:lstStyle/>
          <a:p>
            <a:r>
              <a:rPr lang="de-DE" sz="1000" baseline="30000" dirty="0">
                <a:solidFill>
                  <a:schemeClr val="accent5"/>
                </a:solidFill>
                <a:latin typeface="Open Sans" panose="020B0606030504020204" pitchFamily="34" charset="0"/>
              </a:rPr>
              <a:t>1 </a:t>
            </a:r>
            <a:r>
              <a:rPr lang="de-DE" sz="1000" dirty="0">
                <a:solidFill>
                  <a:schemeClr val="accent5"/>
                </a:solidFill>
                <a:latin typeface="Open Sans" panose="020B0606030504020204" pitchFamily="34" charset="0"/>
              </a:rPr>
              <a:t>Quelle: PWC („</a:t>
            </a:r>
            <a:r>
              <a:rPr lang="de-DE" sz="1000" dirty="0" err="1">
                <a:solidFill>
                  <a:schemeClr val="accent5"/>
                </a:solidFill>
                <a:latin typeface="Open Sans" panose="020B0606030504020204" pitchFamily="34" charset="0"/>
              </a:rPr>
              <a:t>Three</a:t>
            </a:r>
            <a:r>
              <a:rPr lang="de-DE" sz="1000" dirty="0">
                <a:solidFill>
                  <a:schemeClr val="accent5"/>
                </a:solidFill>
                <a:latin typeface="Open Sans" panose="020B0606030504020204" pitchFamily="34" charset="0"/>
              </a:rPr>
              <a:t> </a:t>
            </a:r>
            <a:r>
              <a:rPr lang="de-DE" sz="1000" dirty="0" err="1">
                <a:solidFill>
                  <a:schemeClr val="accent5"/>
                </a:solidFill>
                <a:latin typeface="Open Sans" panose="020B0606030504020204" pitchFamily="34" charset="0"/>
              </a:rPr>
              <a:t>packaging</a:t>
            </a:r>
            <a:r>
              <a:rPr lang="de-DE" sz="1000" dirty="0">
                <a:solidFill>
                  <a:schemeClr val="accent5"/>
                </a:solidFill>
                <a:latin typeface="Open Sans" panose="020B0606030504020204" pitchFamily="34" charset="0"/>
              </a:rPr>
              <a:t> </a:t>
            </a:r>
            <a:r>
              <a:rPr lang="de-DE" sz="1000" dirty="0" err="1">
                <a:solidFill>
                  <a:schemeClr val="accent5"/>
                </a:solidFill>
                <a:latin typeface="Open Sans" panose="020B0606030504020204" pitchFamily="34" charset="0"/>
              </a:rPr>
              <a:t>solutions</a:t>
            </a:r>
            <a:r>
              <a:rPr lang="de-DE" sz="1000" dirty="0">
                <a:solidFill>
                  <a:schemeClr val="accent5"/>
                </a:solidFill>
                <a:latin typeface="Open Sans" panose="020B0606030504020204" pitchFamily="34" charset="0"/>
              </a:rPr>
              <a:t> </a:t>
            </a:r>
            <a:r>
              <a:rPr lang="de-DE" sz="1000" dirty="0" err="1">
                <a:solidFill>
                  <a:schemeClr val="accent5"/>
                </a:solidFill>
                <a:latin typeface="Open Sans" panose="020B0606030504020204" pitchFamily="34" charset="0"/>
              </a:rPr>
              <a:t>for</a:t>
            </a:r>
            <a:r>
              <a:rPr lang="de-DE" sz="1000" dirty="0">
                <a:solidFill>
                  <a:schemeClr val="accent5"/>
                </a:solidFill>
                <a:latin typeface="Open Sans" panose="020B0606030504020204" pitchFamily="34" charset="0"/>
              </a:rPr>
              <a:t> </a:t>
            </a:r>
            <a:r>
              <a:rPr lang="de-DE" sz="1000" dirty="0" err="1">
                <a:solidFill>
                  <a:schemeClr val="accent5"/>
                </a:solidFill>
                <a:latin typeface="Open Sans" panose="020B0606030504020204" pitchFamily="34" charset="0"/>
              </a:rPr>
              <a:t>fresh</a:t>
            </a:r>
            <a:r>
              <a:rPr lang="de-DE" sz="1000" dirty="0">
                <a:solidFill>
                  <a:schemeClr val="accent5"/>
                </a:solidFill>
                <a:latin typeface="Open Sans" panose="020B0606030504020204" pitchFamily="34" charset="0"/>
              </a:rPr>
              <a:t> </a:t>
            </a:r>
            <a:r>
              <a:rPr lang="de-DE" sz="1000" dirty="0" err="1">
                <a:solidFill>
                  <a:schemeClr val="accent5"/>
                </a:solidFill>
                <a:latin typeface="Open Sans" panose="020B0606030504020204" pitchFamily="34" charset="0"/>
              </a:rPr>
              <a:t>food</a:t>
            </a:r>
            <a:r>
              <a:rPr lang="de-DE" sz="1000" dirty="0">
                <a:solidFill>
                  <a:schemeClr val="accent5"/>
                </a:solidFill>
                <a:latin typeface="Open Sans" panose="020B0606030504020204" pitchFamily="34" charset="0"/>
              </a:rPr>
              <a:t>. A </a:t>
            </a:r>
            <a:r>
              <a:rPr lang="de-DE" sz="1000" dirty="0" err="1">
                <a:solidFill>
                  <a:schemeClr val="accent5"/>
                </a:solidFill>
                <a:latin typeface="Open Sans" panose="020B0606030504020204" pitchFamily="34" charset="0"/>
              </a:rPr>
              <a:t>comparative</a:t>
            </a:r>
            <a:r>
              <a:rPr lang="de-DE" sz="1000" dirty="0">
                <a:solidFill>
                  <a:schemeClr val="accent5"/>
                </a:solidFill>
                <a:latin typeface="Open Sans" panose="020B0606030504020204" pitchFamily="34" charset="0"/>
              </a:rPr>
              <a:t> </a:t>
            </a:r>
            <a:r>
              <a:rPr lang="de-DE" sz="1000" dirty="0" err="1">
                <a:solidFill>
                  <a:schemeClr val="accent5"/>
                </a:solidFill>
                <a:latin typeface="Open Sans" panose="020B0606030504020204" pitchFamily="34" charset="0"/>
              </a:rPr>
              <a:t>study</a:t>
            </a:r>
            <a:r>
              <a:rPr lang="de-DE" sz="1000" dirty="0">
                <a:solidFill>
                  <a:schemeClr val="accent5"/>
                </a:solidFill>
                <a:latin typeface="Open Sans" panose="020B0606030504020204" pitchFamily="34" charset="0"/>
              </a:rPr>
              <a:t>“, 2012)</a:t>
            </a:r>
          </a:p>
        </p:txBody>
      </p:sp>
      <p:sp>
        <p:nvSpPr>
          <p:cNvPr id="10" name="Textfeld 9">
            <a:extLst>
              <a:ext uri="{FF2B5EF4-FFF2-40B4-BE49-F238E27FC236}">
                <a16:creationId xmlns:a16="http://schemas.microsoft.com/office/drawing/2014/main" id="{9A7A234A-02A7-8749-81A1-58D7394F477B}"/>
              </a:ext>
            </a:extLst>
          </p:cNvPr>
          <p:cNvSpPr txBox="1"/>
          <p:nvPr/>
        </p:nvSpPr>
        <p:spPr bwMode="gray">
          <a:xfrm>
            <a:off x="623888" y="1724660"/>
            <a:ext cx="9507537" cy="615553"/>
          </a:xfrm>
          <a:prstGeom prst="rect">
            <a:avLst/>
          </a:prstGeom>
          <a:noFill/>
        </p:spPr>
        <p:txBody>
          <a:bodyPr wrap="square" lIns="0" tIns="0" rIns="0" bIns="0">
            <a:spAutoFit/>
          </a:bodyPr>
          <a:lstStyle/>
          <a:p>
            <a:r>
              <a:rPr lang="de-DE" sz="2000" b="1" dirty="0">
                <a:latin typeface="Open Sans" panose="020B0606030504020204" pitchFamily="34" charset="0"/>
                <a:ea typeface="Open Sans" panose="020B0606030504020204" pitchFamily="34" charset="0"/>
                <a:cs typeface="Times New Roman" panose="02020603050405020304" pitchFamily="18" charset="0"/>
              </a:rPr>
              <a:t>Produktschutz ist Klimaschutz:</a:t>
            </a:r>
          </a:p>
          <a:p>
            <a:r>
              <a:rPr lang="de-DE" sz="2000" b="1" dirty="0">
                <a:solidFill>
                  <a:schemeClr val="accent1"/>
                </a:solidFill>
                <a:latin typeface="Open Sans" panose="020B0606030504020204" pitchFamily="34" charset="0"/>
                <a:ea typeface="Open Sans" panose="020B0606030504020204" pitchFamily="34" charset="0"/>
                <a:cs typeface="Times New Roman" panose="02020603050405020304" pitchFamily="18" charset="0"/>
              </a:rPr>
              <a:t>EPS …</a:t>
            </a:r>
          </a:p>
        </p:txBody>
      </p:sp>
      <p:pic>
        <p:nvPicPr>
          <p:cNvPr id="26" name="Grafik 25">
            <a:extLst>
              <a:ext uri="{FF2B5EF4-FFF2-40B4-BE49-F238E27FC236}">
                <a16:creationId xmlns:a16="http://schemas.microsoft.com/office/drawing/2014/main" id="{738B6B54-DCF1-7B88-69BB-C94AD40C3318}"/>
              </a:ext>
            </a:extLst>
          </p:cNvPr>
          <p:cNvPicPr>
            <a:picLocks noChangeAspect="1"/>
          </p:cNvPicPr>
          <p:nvPr/>
        </p:nvPicPr>
        <p:blipFill>
          <a:blip r:embed="rId4" cstate="print">
            <a:alphaModFix amt="64000"/>
            <a:extLst>
              <a:ext uri="{28A0092B-C50C-407E-A947-70E740481C1C}">
                <a14:useLocalDpi xmlns:a14="http://schemas.microsoft.com/office/drawing/2010/main" val="0"/>
              </a:ext>
            </a:extLst>
          </a:blip>
          <a:stretch>
            <a:fillRect/>
          </a:stretch>
        </p:blipFill>
        <p:spPr>
          <a:xfrm>
            <a:off x="755577" y="2916939"/>
            <a:ext cx="2035162" cy="2035162"/>
          </a:xfrm>
          <a:prstGeom prst="rect">
            <a:avLst/>
          </a:prstGeom>
          <a:effectLst>
            <a:outerShdw blurRad="127000" dist="38100" dir="5400000" sx="102000" sy="102000" algn="t" rotWithShape="0">
              <a:prstClr val="black">
                <a:alpha val="18000"/>
              </a:prstClr>
            </a:outerShdw>
          </a:effectLst>
        </p:spPr>
      </p:pic>
      <p:sp>
        <p:nvSpPr>
          <p:cNvPr id="27" name="Textfeld 26">
            <a:extLst>
              <a:ext uri="{FF2B5EF4-FFF2-40B4-BE49-F238E27FC236}">
                <a16:creationId xmlns:a16="http://schemas.microsoft.com/office/drawing/2014/main" id="{82BC47AB-908B-DE86-2F74-F7C228590254}"/>
              </a:ext>
            </a:extLst>
          </p:cNvPr>
          <p:cNvSpPr txBox="1"/>
          <p:nvPr/>
        </p:nvSpPr>
        <p:spPr bwMode="gray">
          <a:xfrm>
            <a:off x="812802" y="3187257"/>
            <a:ext cx="1758420" cy="307777"/>
          </a:xfrm>
          <a:prstGeom prst="rect">
            <a:avLst/>
          </a:prstGeom>
          <a:noFill/>
        </p:spPr>
        <p:txBody>
          <a:bodyPr wrap="square">
            <a:spAutoFit/>
          </a:bodyPr>
          <a:lstStyle/>
          <a:p>
            <a:pPr algn="ctr"/>
            <a:r>
              <a:rPr lang="de-DE" sz="1400" dirty="0">
                <a:latin typeface="Open Sans" panose="020B0606030504020204" pitchFamily="34" charset="0"/>
                <a:cs typeface="Times New Roman" panose="02020603050405020304" pitchFamily="18" charset="0"/>
              </a:rPr>
              <a:t>… weist </a:t>
            </a:r>
            <a:r>
              <a:rPr lang="de-DE" sz="1400" dirty="0">
                <a:latin typeface="Open Sans" panose="020B0606030504020204" pitchFamily="34" charset="0"/>
              </a:rPr>
              <a:t>bis zu</a:t>
            </a:r>
            <a:endParaRPr lang="de-DE" sz="1400" baseline="30000" dirty="0">
              <a:solidFill>
                <a:schemeClr val="accent1"/>
              </a:solidFill>
              <a:latin typeface="Open Sans" panose="020B0606030504020204" pitchFamily="34" charset="0"/>
            </a:endParaRPr>
          </a:p>
        </p:txBody>
      </p:sp>
      <p:sp>
        <p:nvSpPr>
          <p:cNvPr id="28" name="Textfeld 27">
            <a:extLst>
              <a:ext uri="{FF2B5EF4-FFF2-40B4-BE49-F238E27FC236}">
                <a16:creationId xmlns:a16="http://schemas.microsoft.com/office/drawing/2014/main" id="{FEC0ECC4-CE82-EACD-2549-3604022BA889}"/>
              </a:ext>
            </a:extLst>
          </p:cNvPr>
          <p:cNvSpPr txBox="1"/>
          <p:nvPr/>
        </p:nvSpPr>
        <p:spPr bwMode="gray">
          <a:xfrm>
            <a:off x="699568" y="4012150"/>
            <a:ext cx="2230584" cy="738664"/>
          </a:xfrm>
          <a:prstGeom prst="rect">
            <a:avLst/>
          </a:prstGeom>
          <a:noFill/>
        </p:spPr>
        <p:txBody>
          <a:bodyPr wrap="square">
            <a:spAutoFit/>
          </a:bodyPr>
          <a:lstStyle/>
          <a:p>
            <a:pPr algn="ctr"/>
            <a:r>
              <a:rPr lang="de-DE" sz="1400" dirty="0">
                <a:latin typeface="Open Sans" panose="020B0606030504020204" pitchFamily="34" charset="0"/>
                <a:cs typeface="Times New Roman" panose="02020603050405020304" pitchFamily="18" charset="0"/>
              </a:rPr>
              <a:t>weniger CO</a:t>
            </a:r>
            <a:r>
              <a:rPr lang="de-DE" sz="1400" baseline="-25000" dirty="0">
                <a:latin typeface="Open Sans" panose="020B0606030504020204" pitchFamily="34" charset="0"/>
                <a:cs typeface="Times New Roman" panose="02020603050405020304" pitchFamily="18" charset="0"/>
              </a:rPr>
              <a:t>2</a:t>
            </a:r>
            <a:r>
              <a:rPr lang="de-DE" sz="1400" dirty="0">
                <a:latin typeface="Open Sans" panose="020B0606030504020204" pitchFamily="34" charset="0"/>
                <a:cs typeface="Times New Roman" panose="02020603050405020304" pitchFamily="18" charset="0"/>
              </a:rPr>
              <a:t>-</a:t>
            </a:r>
            <a:br>
              <a:rPr lang="de-DE" sz="1400" dirty="0">
                <a:latin typeface="Open Sans" panose="020B0606030504020204" pitchFamily="34" charset="0"/>
                <a:cs typeface="Times New Roman" panose="02020603050405020304" pitchFamily="18" charset="0"/>
              </a:rPr>
            </a:br>
            <a:r>
              <a:rPr lang="de-DE" sz="1400" dirty="0">
                <a:latin typeface="Open Sans" panose="020B0606030504020204" pitchFamily="34" charset="0"/>
                <a:cs typeface="Times New Roman" panose="02020603050405020304" pitchFamily="18" charset="0"/>
              </a:rPr>
              <a:t>  Emissionen </a:t>
            </a:r>
            <a:br>
              <a:rPr lang="de-DE" sz="1400" dirty="0">
                <a:latin typeface="Open Sans" panose="020B0606030504020204" pitchFamily="34" charset="0"/>
                <a:cs typeface="Times New Roman" panose="02020603050405020304" pitchFamily="18" charset="0"/>
              </a:rPr>
            </a:br>
            <a:r>
              <a:rPr lang="de-DE" sz="1400" dirty="0">
                <a:latin typeface="Open Sans" panose="020B0606030504020204" pitchFamily="34" charset="0"/>
                <a:cs typeface="Times New Roman" panose="02020603050405020304" pitchFamily="18" charset="0"/>
              </a:rPr>
              <a:t>auf</a:t>
            </a:r>
            <a:r>
              <a:rPr lang="de-DE" sz="1400" baseline="30000" dirty="0">
                <a:latin typeface="Open Sans" panose="020B0606030504020204" pitchFamily="34" charset="0"/>
                <a:cs typeface="Times New Roman" panose="02020603050405020304" pitchFamily="18" charset="0"/>
              </a:rPr>
              <a:t>*1</a:t>
            </a:r>
          </a:p>
        </p:txBody>
      </p:sp>
      <p:sp>
        <p:nvSpPr>
          <p:cNvPr id="29" name="Textfeld 28">
            <a:extLst>
              <a:ext uri="{FF2B5EF4-FFF2-40B4-BE49-F238E27FC236}">
                <a16:creationId xmlns:a16="http://schemas.microsoft.com/office/drawing/2014/main" id="{BEBF808E-A5BC-1958-2707-59752EFEB1B9}"/>
              </a:ext>
            </a:extLst>
          </p:cNvPr>
          <p:cNvSpPr txBox="1"/>
          <p:nvPr/>
        </p:nvSpPr>
        <p:spPr bwMode="gray">
          <a:xfrm>
            <a:off x="1145975" y="3405990"/>
            <a:ext cx="1296160" cy="707886"/>
          </a:xfrm>
          <a:prstGeom prst="rect">
            <a:avLst/>
          </a:prstGeom>
          <a:noFill/>
        </p:spPr>
        <p:txBody>
          <a:bodyPr wrap="square">
            <a:spAutoFit/>
          </a:bodyPr>
          <a:lstStyle/>
          <a:p>
            <a:pPr algn="ctr"/>
            <a:r>
              <a:rPr lang="de-DE" sz="4000" b="1" dirty="0">
                <a:ln w="15875">
                  <a:solidFill>
                    <a:schemeClr val="accent1"/>
                  </a:solidFill>
                </a:ln>
                <a:solidFill>
                  <a:schemeClr val="accent1"/>
                </a:solidFill>
                <a:latin typeface="Open Sans" panose="020B0606030504020204" pitchFamily="34" charset="0"/>
              </a:rPr>
              <a:t>40</a:t>
            </a:r>
            <a:r>
              <a:rPr lang="de-DE" dirty="0">
                <a:ln w="15875">
                  <a:noFill/>
                </a:ln>
                <a:solidFill>
                  <a:schemeClr val="accent1"/>
                </a:solidFill>
                <a:latin typeface="Open Sans" panose="020B0606030504020204" pitchFamily="34" charset="0"/>
              </a:rPr>
              <a:t>%</a:t>
            </a:r>
            <a:endParaRPr lang="de-DE" sz="2800" baseline="30000" dirty="0">
              <a:ln w="15875">
                <a:noFill/>
              </a:ln>
              <a:solidFill>
                <a:schemeClr val="accent1"/>
              </a:solidFill>
              <a:latin typeface="Open Sans" panose="020B0606030504020204" pitchFamily="34" charset="0"/>
            </a:endParaRPr>
          </a:p>
        </p:txBody>
      </p:sp>
      <p:pic>
        <p:nvPicPr>
          <p:cNvPr id="33" name="Grafik 32">
            <a:extLst>
              <a:ext uri="{FF2B5EF4-FFF2-40B4-BE49-F238E27FC236}">
                <a16:creationId xmlns:a16="http://schemas.microsoft.com/office/drawing/2014/main" id="{3329BEA8-59B5-E726-B134-184B083E7A42}"/>
              </a:ext>
            </a:extLst>
          </p:cNvPr>
          <p:cNvPicPr>
            <a:picLocks noChangeAspect="1"/>
          </p:cNvPicPr>
          <p:nvPr/>
        </p:nvPicPr>
        <p:blipFill>
          <a:blip r:embed="rId5" cstate="print">
            <a:alphaModFix amt="64000"/>
            <a:extLst>
              <a:ext uri="{28A0092B-C50C-407E-A947-70E740481C1C}">
                <a14:useLocalDpi xmlns:a14="http://schemas.microsoft.com/office/drawing/2010/main" val="0"/>
              </a:ext>
            </a:extLst>
          </a:blip>
          <a:stretch>
            <a:fillRect/>
          </a:stretch>
        </p:blipFill>
        <p:spPr>
          <a:xfrm>
            <a:off x="3701018" y="3789370"/>
            <a:ext cx="1960900" cy="1960900"/>
          </a:xfrm>
          <a:prstGeom prst="rect">
            <a:avLst/>
          </a:prstGeom>
          <a:effectLst>
            <a:outerShdw blurRad="127000" dist="38100" dir="5400000" sx="102000" sy="102000" algn="t" rotWithShape="0">
              <a:prstClr val="black">
                <a:alpha val="18000"/>
              </a:prstClr>
            </a:outerShdw>
          </a:effectLst>
        </p:spPr>
      </p:pic>
      <p:sp>
        <p:nvSpPr>
          <p:cNvPr id="34" name="Textfeld 33">
            <a:extLst>
              <a:ext uri="{FF2B5EF4-FFF2-40B4-BE49-F238E27FC236}">
                <a16:creationId xmlns:a16="http://schemas.microsoft.com/office/drawing/2014/main" id="{96E957B5-4EA0-5D67-BD2C-46F22D520C6B}"/>
              </a:ext>
            </a:extLst>
          </p:cNvPr>
          <p:cNvSpPr txBox="1"/>
          <p:nvPr/>
        </p:nvSpPr>
        <p:spPr bwMode="gray">
          <a:xfrm>
            <a:off x="3705686" y="3946567"/>
            <a:ext cx="1815424" cy="307777"/>
          </a:xfrm>
          <a:prstGeom prst="rect">
            <a:avLst/>
          </a:prstGeom>
          <a:noFill/>
        </p:spPr>
        <p:txBody>
          <a:bodyPr wrap="square">
            <a:spAutoFit/>
          </a:bodyPr>
          <a:lstStyle/>
          <a:p>
            <a:pPr algn="ctr"/>
            <a:r>
              <a:rPr lang="de-DE" sz="1400" dirty="0">
                <a:latin typeface="Open Sans" panose="020B0606030504020204" pitchFamily="34" charset="0"/>
                <a:cs typeface="Times New Roman" panose="02020603050405020304" pitchFamily="18" charset="0"/>
              </a:rPr>
              <a:t>… verbraucht </a:t>
            </a:r>
            <a:endParaRPr lang="de-DE" sz="1400" baseline="30000" dirty="0">
              <a:solidFill>
                <a:schemeClr val="accent1"/>
              </a:solidFill>
              <a:latin typeface="Open Sans" panose="020B0606030504020204" pitchFamily="34" charset="0"/>
            </a:endParaRPr>
          </a:p>
        </p:txBody>
      </p:sp>
      <p:sp>
        <p:nvSpPr>
          <p:cNvPr id="35" name="Textfeld 34">
            <a:extLst>
              <a:ext uri="{FF2B5EF4-FFF2-40B4-BE49-F238E27FC236}">
                <a16:creationId xmlns:a16="http://schemas.microsoft.com/office/drawing/2014/main" id="{A8017322-8EFA-D763-2D09-DDF39A5D5CCF}"/>
              </a:ext>
            </a:extLst>
          </p:cNvPr>
          <p:cNvSpPr txBox="1"/>
          <p:nvPr/>
        </p:nvSpPr>
        <p:spPr bwMode="gray">
          <a:xfrm>
            <a:off x="3629067" y="4799376"/>
            <a:ext cx="2093319" cy="738664"/>
          </a:xfrm>
          <a:prstGeom prst="rect">
            <a:avLst/>
          </a:prstGeom>
          <a:noFill/>
        </p:spPr>
        <p:txBody>
          <a:bodyPr wrap="square">
            <a:spAutoFit/>
          </a:bodyPr>
          <a:lstStyle/>
          <a:p>
            <a:pPr algn="ctr"/>
            <a:r>
              <a:rPr lang="de-DE" sz="1400" spc="-30" dirty="0">
                <a:latin typeface="Open Sans" panose="020B0606030504020204" pitchFamily="34" charset="0"/>
                <a:cs typeface="Times New Roman" panose="02020603050405020304" pitchFamily="18" charset="0"/>
              </a:rPr>
              <a:t>weniger Energie </a:t>
            </a:r>
            <a:br>
              <a:rPr lang="de-DE" sz="1400" spc="-30" dirty="0">
                <a:latin typeface="Open Sans" panose="020B0606030504020204" pitchFamily="34" charset="0"/>
                <a:cs typeface="Times New Roman" panose="02020603050405020304" pitchFamily="18" charset="0"/>
              </a:rPr>
            </a:br>
            <a:r>
              <a:rPr lang="de-DE" sz="1400" spc="-30" dirty="0">
                <a:latin typeface="Open Sans" panose="020B0606030504020204" pitchFamily="34" charset="0"/>
                <a:cs typeface="Times New Roman" panose="02020603050405020304" pitchFamily="18" charset="0"/>
              </a:rPr>
              <a:t>in der Her-</a:t>
            </a:r>
            <a:br>
              <a:rPr lang="de-DE" sz="1400" spc="-30" dirty="0">
                <a:latin typeface="Open Sans" panose="020B0606030504020204" pitchFamily="34" charset="0"/>
                <a:cs typeface="Times New Roman" panose="02020603050405020304" pitchFamily="18" charset="0"/>
              </a:rPr>
            </a:br>
            <a:r>
              <a:rPr lang="de-DE" sz="1400" spc="-30" dirty="0" err="1">
                <a:latin typeface="Open Sans" panose="020B0606030504020204" pitchFamily="34" charset="0"/>
                <a:cs typeface="Times New Roman" panose="02020603050405020304" pitchFamily="18" charset="0"/>
              </a:rPr>
              <a:t>stellung</a:t>
            </a:r>
            <a:r>
              <a:rPr lang="de-DE" sz="1400" spc="-30" baseline="30000" dirty="0">
                <a:latin typeface="Open Sans" panose="020B0606030504020204" pitchFamily="34" charset="0"/>
                <a:cs typeface="Times New Roman" panose="02020603050405020304" pitchFamily="18" charset="0"/>
              </a:rPr>
              <a:t>*1</a:t>
            </a:r>
          </a:p>
        </p:txBody>
      </p:sp>
      <p:sp>
        <p:nvSpPr>
          <p:cNvPr id="37" name="Textfeld 36">
            <a:extLst>
              <a:ext uri="{FF2B5EF4-FFF2-40B4-BE49-F238E27FC236}">
                <a16:creationId xmlns:a16="http://schemas.microsoft.com/office/drawing/2014/main" id="{57A58DD5-B60C-4B2C-312B-CC4D9F86A617}"/>
              </a:ext>
            </a:extLst>
          </p:cNvPr>
          <p:cNvSpPr txBox="1"/>
          <p:nvPr/>
        </p:nvSpPr>
        <p:spPr bwMode="gray">
          <a:xfrm>
            <a:off x="4115506" y="4187844"/>
            <a:ext cx="1296160" cy="707886"/>
          </a:xfrm>
          <a:prstGeom prst="rect">
            <a:avLst/>
          </a:prstGeom>
          <a:noFill/>
        </p:spPr>
        <p:txBody>
          <a:bodyPr wrap="square">
            <a:spAutoFit/>
          </a:bodyPr>
          <a:lstStyle/>
          <a:p>
            <a:pPr algn="ctr"/>
            <a:r>
              <a:rPr lang="de-DE" sz="4000" b="1" dirty="0">
                <a:ln w="15875">
                  <a:solidFill>
                    <a:schemeClr val="accent1"/>
                  </a:solidFill>
                </a:ln>
                <a:solidFill>
                  <a:schemeClr val="accent1"/>
                </a:solidFill>
                <a:latin typeface="Open Sans" panose="020B0606030504020204" pitchFamily="34" charset="0"/>
              </a:rPr>
              <a:t>20</a:t>
            </a:r>
            <a:r>
              <a:rPr lang="de-DE" dirty="0">
                <a:ln w="15875">
                  <a:noFill/>
                </a:ln>
                <a:solidFill>
                  <a:schemeClr val="accent1"/>
                </a:solidFill>
                <a:latin typeface="Open Sans" panose="020B0606030504020204" pitchFamily="34" charset="0"/>
              </a:rPr>
              <a:t>%</a:t>
            </a:r>
            <a:endParaRPr lang="de-DE" sz="2800" baseline="30000" dirty="0">
              <a:ln w="15875">
                <a:noFill/>
              </a:ln>
              <a:solidFill>
                <a:schemeClr val="accent1"/>
              </a:solidFill>
              <a:latin typeface="Open Sans" panose="020B0606030504020204" pitchFamily="34" charset="0"/>
            </a:endParaRPr>
          </a:p>
        </p:txBody>
      </p:sp>
      <p:pic>
        <p:nvPicPr>
          <p:cNvPr id="38" name="Grafik 37">
            <a:extLst>
              <a:ext uri="{FF2B5EF4-FFF2-40B4-BE49-F238E27FC236}">
                <a16:creationId xmlns:a16="http://schemas.microsoft.com/office/drawing/2014/main" id="{76760533-492C-99AC-4995-12547FC41620}"/>
              </a:ext>
            </a:extLst>
          </p:cNvPr>
          <p:cNvPicPr>
            <a:picLocks noChangeAspect="1"/>
          </p:cNvPicPr>
          <p:nvPr/>
        </p:nvPicPr>
        <p:blipFill>
          <a:blip r:embed="rId6" cstate="print">
            <a:alphaModFix amt="64000"/>
            <a:extLst>
              <a:ext uri="{28A0092B-C50C-407E-A947-70E740481C1C}">
                <a14:useLocalDpi xmlns:a14="http://schemas.microsoft.com/office/drawing/2010/main" val="0"/>
              </a:ext>
            </a:extLst>
          </a:blip>
          <a:stretch>
            <a:fillRect/>
          </a:stretch>
        </p:blipFill>
        <p:spPr>
          <a:xfrm>
            <a:off x="5835520" y="2237584"/>
            <a:ext cx="1688796" cy="1688796"/>
          </a:xfrm>
          <a:prstGeom prst="rect">
            <a:avLst/>
          </a:prstGeom>
          <a:effectLst>
            <a:outerShdw blurRad="127000" dist="38100" dir="5400000" sx="102000" sy="102000" algn="t" rotWithShape="0">
              <a:prstClr val="black">
                <a:alpha val="18000"/>
              </a:prstClr>
            </a:outerShdw>
          </a:effectLst>
        </p:spPr>
      </p:pic>
      <p:sp>
        <p:nvSpPr>
          <p:cNvPr id="39" name="Textfeld 38">
            <a:extLst>
              <a:ext uri="{FF2B5EF4-FFF2-40B4-BE49-F238E27FC236}">
                <a16:creationId xmlns:a16="http://schemas.microsoft.com/office/drawing/2014/main" id="{166CC87C-5B31-3595-1453-BCB37E74831D}"/>
              </a:ext>
            </a:extLst>
          </p:cNvPr>
          <p:cNvSpPr txBox="1"/>
          <p:nvPr/>
        </p:nvSpPr>
        <p:spPr bwMode="gray">
          <a:xfrm>
            <a:off x="5704136" y="2425980"/>
            <a:ext cx="1815424" cy="307777"/>
          </a:xfrm>
          <a:prstGeom prst="rect">
            <a:avLst/>
          </a:prstGeom>
          <a:noFill/>
        </p:spPr>
        <p:txBody>
          <a:bodyPr wrap="square">
            <a:spAutoFit/>
          </a:bodyPr>
          <a:lstStyle/>
          <a:p>
            <a:pPr algn="ctr"/>
            <a:r>
              <a:rPr lang="de-DE" sz="1400" dirty="0">
                <a:latin typeface="Open Sans" panose="020B0606030504020204" pitchFamily="34" charset="0"/>
                <a:cs typeface="Times New Roman" panose="02020603050405020304" pitchFamily="18" charset="0"/>
              </a:rPr>
              <a:t>… ist bis zu</a:t>
            </a:r>
            <a:endParaRPr lang="de-DE" sz="1400" baseline="30000" dirty="0">
              <a:solidFill>
                <a:schemeClr val="accent1"/>
              </a:solidFill>
              <a:latin typeface="Open Sans" panose="020B0606030504020204" pitchFamily="34" charset="0"/>
            </a:endParaRPr>
          </a:p>
        </p:txBody>
      </p:sp>
      <p:sp>
        <p:nvSpPr>
          <p:cNvPr id="40" name="Textfeld 39">
            <a:extLst>
              <a:ext uri="{FF2B5EF4-FFF2-40B4-BE49-F238E27FC236}">
                <a16:creationId xmlns:a16="http://schemas.microsoft.com/office/drawing/2014/main" id="{007E087E-8183-D10F-7742-1287CC92E224}"/>
              </a:ext>
            </a:extLst>
          </p:cNvPr>
          <p:cNvSpPr txBox="1"/>
          <p:nvPr/>
        </p:nvSpPr>
        <p:spPr bwMode="gray">
          <a:xfrm>
            <a:off x="6003204" y="3294435"/>
            <a:ext cx="1402906" cy="307777"/>
          </a:xfrm>
          <a:prstGeom prst="rect">
            <a:avLst/>
          </a:prstGeom>
          <a:noFill/>
        </p:spPr>
        <p:txBody>
          <a:bodyPr wrap="square">
            <a:spAutoFit/>
          </a:bodyPr>
          <a:lstStyle/>
          <a:p>
            <a:pPr algn="ctr"/>
            <a:r>
              <a:rPr lang="de-DE" sz="1400" spc="-30" dirty="0">
                <a:latin typeface="Open Sans" panose="020B0606030504020204" pitchFamily="34" charset="0"/>
                <a:cs typeface="Times New Roman" panose="02020603050405020304" pitchFamily="18" charset="0"/>
              </a:rPr>
              <a:t>günstiger</a:t>
            </a:r>
            <a:r>
              <a:rPr lang="de-DE" sz="1400" spc="-30" baseline="30000" dirty="0">
                <a:latin typeface="Open Sans" panose="020B0606030504020204" pitchFamily="34" charset="0"/>
                <a:cs typeface="Times New Roman" panose="02020603050405020304" pitchFamily="18" charset="0"/>
              </a:rPr>
              <a:t>*1</a:t>
            </a:r>
          </a:p>
        </p:txBody>
      </p:sp>
      <p:sp>
        <p:nvSpPr>
          <p:cNvPr id="41" name="Textfeld 40">
            <a:extLst>
              <a:ext uri="{FF2B5EF4-FFF2-40B4-BE49-F238E27FC236}">
                <a16:creationId xmlns:a16="http://schemas.microsoft.com/office/drawing/2014/main" id="{8823EC60-0CC9-E8AA-0B7A-AA9290CA244F}"/>
              </a:ext>
            </a:extLst>
          </p:cNvPr>
          <p:cNvSpPr txBox="1"/>
          <p:nvPr/>
        </p:nvSpPr>
        <p:spPr bwMode="gray">
          <a:xfrm>
            <a:off x="6113956" y="2674953"/>
            <a:ext cx="1296160" cy="707886"/>
          </a:xfrm>
          <a:prstGeom prst="rect">
            <a:avLst/>
          </a:prstGeom>
          <a:noFill/>
        </p:spPr>
        <p:txBody>
          <a:bodyPr wrap="square">
            <a:spAutoFit/>
          </a:bodyPr>
          <a:lstStyle/>
          <a:p>
            <a:pPr algn="ctr"/>
            <a:r>
              <a:rPr lang="de-DE" sz="4000" b="1" dirty="0">
                <a:ln w="15875">
                  <a:solidFill>
                    <a:schemeClr val="accent1"/>
                  </a:solidFill>
                </a:ln>
                <a:solidFill>
                  <a:schemeClr val="accent1"/>
                </a:solidFill>
                <a:latin typeface="Open Sans" panose="020B0606030504020204" pitchFamily="34" charset="0"/>
              </a:rPr>
              <a:t>10</a:t>
            </a:r>
            <a:r>
              <a:rPr lang="de-DE" dirty="0">
                <a:ln w="15875">
                  <a:noFill/>
                </a:ln>
                <a:solidFill>
                  <a:schemeClr val="accent1"/>
                </a:solidFill>
                <a:latin typeface="Open Sans" panose="020B0606030504020204" pitchFamily="34" charset="0"/>
              </a:rPr>
              <a:t>%</a:t>
            </a:r>
            <a:endParaRPr lang="de-DE" sz="2800" baseline="30000" dirty="0">
              <a:ln w="15875">
                <a:noFill/>
              </a:ln>
              <a:solidFill>
                <a:schemeClr val="accent1"/>
              </a:solidFill>
              <a:latin typeface="Open Sans" panose="020B0606030504020204" pitchFamily="34" charset="0"/>
            </a:endParaRPr>
          </a:p>
        </p:txBody>
      </p:sp>
      <p:sp>
        <p:nvSpPr>
          <p:cNvPr id="43" name="Textfeld 42">
            <a:extLst>
              <a:ext uri="{FF2B5EF4-FFF2-40B4-BE49-F238E27FC236}">
                <a16:creationId xmlns:a16="http://schemas.microsoft.com/office/drawing/2014/main" id="{F3CB8210-D60B-CEF1-7915-204D6E0A1A08}"/>
              </a:ext>
            </a:extLst>
          </p:cNvPr>
          <p:cNvSpPr txBox="1"/>
          <p:nvPr/>
        </p:nvSpPr>
        <p:spPr bwMode="gray">
          <a:xfrm>
            <a:off x="623888" y="5456407"/>
            <a:ext cx="2230584" cy="461665"/>
          </a:xfrm>
          <a:prstGeom prst="rect">
            <a:avLst/>
          </a:prstGeom>
          <a:noFill/>
        </p:spPr>
        <p:txBody>
          <a:bodyPr wrap="square">
            <a:spAutoFit/>
          </a:bodyPr>
          <a:lstStyle/>
          <a:p>
            <a:r>
              <a:rPr lang="de-DE" sz="1200" spc="-30" dirty="0">
                <a:latin typeface="Open Sans" panose="020B0606030504020204" pitchFamily="34" charset="0"/>
                <a:cs typeface="Times New Roman" panose="02020603050405020304" pitchFamily="18" charset="0"/>
              </a:rPr>
              <a:t>*im Vergleich zu </a:t>
            </a:r>
            <a:br>
              <a:rPr lang="de-DE" sz="1200" spc="-30" dirty="0">
                <a:latin typeface="Open Sans" panose="020B0606030504020204" pitchFamily="34" charset="0"/>
                <a:cs typeface="Times New Roman" panose="02020603050405020304" pitchFamily="18" charset="0"/>
              </a:rPr>
            </a:br>
            <a:r>
              <a:rPr lang="de-DE" sz="1200" spc="-30" dirty="0">
                <a:latin typeface="Open Sans" panose="020B0606030504020204" pitchFamily="34" charset="0"/>
                <a:cs typeface="Times New Roman" panose="02020603050405020304" pitchFamily="18" charset="0"/>
              </a:rPr>
              <a:t>  </a:t>
            </a:r>
            <a:r>
              <a:rPr lang="de-DE" sz="1200" spc="-30" dirty="0" err="1">
                <a:latin typeface="Open Sans" panose="020B0606030504020204" pitchFamily="34" charset="0"/>
                <a:cs typeface="Times New Roman" panose="02020603050405020304" pitchFamily="18" charset="0"/>
              </a:rPr>
              <a:t>Kartonagesubstitut</a:t>
            </a:r>
            <a:endParaRPr lang="de-DE" sz="1200" spc="-30" dirty="0">
              <a:latin typeface="Open Sans" panose="020B0606030504020204" pitchFamily="34" charset="0"/>
              <a:cs typeface="Times New Roman" panose="02020603050405020304" pitchFamily="18" charset="0"/>
            </a:endParaRPr>
          </a:p>
        </p:txBody>
      </p:sp>
      <p:sp>
        <p:nvSpPr>
          <p:cNvPr id="45" name="Textfeld 44">
            <a:extLst>
              <a:ext uri="{FF2B5EF4-FFF2-40B4-BE49-F238E27FC236}">
                <a16:creationId xmlns:a16="http://schemas.microsoft.com/office/drawing/2014/main" id="{B2639982-AA21-8957-ED79-485148341163}"/>
              </a:ext>
            </a:extLst>
          </p:cNvPr>
          <p:cNvSpPr txBox="1"/>
          <p:nvPr/>
        </p:nvSpPr>
        <p:spPr bwMode="gray">
          <a:xfrm>
            <a:off x="7701126" y="4555911"/>
            <a:ext cx="1828818" cy="1015663"/>
          </a:xfrm>
          <a:prstGeom prst="rect">
            <a:avLst/>
          </a:prstGeom>
          <a:noFill/>
        </p:spPr>
        <p:txBody>
          <a:bodyPr wrap="square">
            <a:spAutoFit/>
          </a:bodyPr>
          <a:lstStyle/>
          <a:p>
            <a:pPr algn="ctr"/>
            <a:r>
              <a:rPr lang="de-DE" sz="1400" spc="-30" dirty="0">
                <a:latin typeface="Open Sans" panose="020B0606030504020204" pitchFamily="34" charset="0"/>
                <a:cs typeface="Times New Roman" panose="02020603050405020304" pitchFamily="18" charset="0"/>
              </a:rPr>
              <a:t>… </a:t>
            </a:r>
            <a:r>
              <a:rPr lang="de-DE" sz="1800" b="1" spc="-30" dirty="0">
                <a:solidFill>
                  <a:schemeClr val="accent1"/>
                </a:solidFill>
                <a:latin typeface="Open Sans" panose="020B0606030504020204" pitchFamily="34" charset="0"/>
                <a:cs typeface="Times New Roman" panose="02020603050405020304" pitchFamily="18" charset="0"/>
              </a:rPr>
              <a:t>verringert </a:t>
            </a:r>
            <a:r>
              <a:rPr lang="de-DE" sz="1400" spc="-30" dirty="0">
                <a:latin typeface="Open Sans" panose="020B0606030504020204" pitchFamily="34" charset="0"/>
                <a:cs typeface="Times New Roman" panose="02020603050405020304" pitchFamily="18" charset="0"/>
              </a:rPr>
              <a:t>Energie- und Transportkosten </a:t>
            </a:r>
            <a:br>
              <a:rPr lang="de-DE" sz="1400" spc="-30" dirty="0">
                <a:latin typeface="Open Sans" panose="020B0606030504020204" pitchFamily="34" charset="0"/>
                <a:cs typeface="Times New Roman" panose="02020603050405020304" pitchFamily="18" charset="0"/>
              </a:rPr>
            </a:br>
            <a:r>
              <a:rPr lang="de-DE" sz="1400" spc="-30" dirty="0">
                <a:latin typeface="Open Sans" panose="020B0606030504020204" pitchFamily="34" charset="0"/>
                <a:cs typeface="Times New Roman" panose="02020603050405020304" pitchFamily="18" charset="0"/>
              </a:rPr>
              <a:t>pro Stück</a:t>
            </a:r>
          </a:p>
        </p:txBody>
      </p:sp>
      <p:pic>
        <p:nvPicPr>
          <p:cNvPr id="48" name="Grafik 47">
            <a:extLst>
              <a:ext uri="{FF2B5EF4-FFF2-40B4-BE49-F238E27FC236}">
                <a16:creationId xmlns:a16="http://schemas.microsoft.com/office/drawing/2014/main" id="{BB12DB21-C8F7-3920-661D-436A657B6150}"/>
              </a:ext>
            </a:extLst>
          </p:cNvPr>
          <p:cNvPicPr>
            <a:picLocks noChangeAspect="1"/>
          </p:cNvPicPr>
          <p:nvPr/>
        </p:nvPicPr>
        <p:blipFill>
          <a:blip r:embed="rId7" cstate="print">
            <a:alphaModFix amt="64000"/>
            <a:extLst>
              <a:ext uri="{28A0092B-C50C-407E-A947-70E740481C1C}">
                <a14:useLocalDpi xmlns:a14="http://schemas.microsoft.com/office/drawing/2010/main" val="0"/>
              </a:ext>
            </a:extLst>
          </a:blip>
          <a:stretch>
            <a:fillRect/>
          </a:stretch>
        </p:blipFill>
        <p:spPr>
          <a:xfrm>
            <a:off x="8972398" y="1647163"/>
            <a:ext cx="2267612" cy="2267612"/>
          </a:xfrm>
          <a:prstGeom prst="rect">
            <a:avLst/>
          </a:prstGeom>
          <a:effectLst>
            <a:outerShdw blurRad="127000" dist="38100" dir="5400000" sx="102000" sy="102000" algn="t" rotWithShape="0">
              <a:prstClr val="black">
                <a:alpha val="18000"/>
              </a:prstClr>
            </a:outerShdw>
          </a:effectLst>
        </p:spPr>
      </p:pic>
      <p:sp>
        <p:nvSpPr>
          <p:cNvPr id="49" name="Textfeld 48">
            <a:extLst>
              <a:ext uri="{FF2B5EF4-FFF2-40B4-BE49-F238E27FC236}">
                <a16:creationId xmlns:a16="http://schemas.microsoft.com/office/drawing/2014/main" id="{A017C8DA-8444-F6B0-80C9-5A715C8AD067}"/>
              </a:ext>
            </a:extLst>
          </p:cNvPr>
          <p:cNvSpPr txBox="1"/>
          <p:nvPr/>
        </p:nvSpPr>
        <p:spPr bwMode="gray">
          <a:xfrm>
            <a:off x="8997280" y="2165416"/>
            <a:ext cx="2172072" cy="1231106"/>
          </a:xfrm>
          <a:prstGeom prst="rect">
            <a:avLst/>
          </a:prstGeom>
          <a:noFill/>
        </p:spPr>
        <p:txBody>
          <a:bodyPr wrap="square">
            <a:spAutoFit/>
          </a:bodyPr>
          <a:lstStyle/>
          <a:p>
            <a:pPr algn="ctr"/>
            <a:r>
              <a:rPr lang="de-DE" sz="1400" spc="-30" dirty="0">
                <a:latin typeface="Open Sans" panose="020B0606030504020204" pitchFamily="34" charset="0"/>
                <a:cs typeface="Times New Roman" panose="02020603050405020304" pitchFamily="18" charset="0"/>
              </a:rPr>
              <a:t>… </a:t>
            </a:r>
            <a:r>
              <a:rPr lang="de-DE" sz="1800" b="1" spc="-30" dirty="0">
                <a:solidFill>
                  <a:schemeClr val="accent1"/>
                </a:solidFill>
                <a:latin typeface="Open Sans" panose="020B0606030504020204" pitchFamily="34" charset="0"/>
                <a:cs typeface="Times New Roman" panose="02020603050405020304" pitchFamily="18" charset="0"/>
              </a:rPr>
              <a:t>reduziert</a:t>
            </a:r>
            <a:r>
              <a:rPr lang="de-DE" sz="1400" spc="-30" dirty="0">
                <a:latin typeface="Open Sans" panose="020B0606030504020204" pitchFamily="34" charset="0"/>
                <a:cs typeface="Times New Roman" panose="02020603050405020304" pitchFamily="18" charset="0"/>
              </a:rPr>
              <a:t> </a:t>
            </a:r>
            <a:br>
              <a:rPr lang="de-DE" sz="1400" spc="-30" dirty="0">
                <a:latin typeface="Open Sans" panose="020B0606030504020204" pitchFamily="34" charset="0"/>
                <a:cs typeface="Times New Roman" panose="02020603050405020304" pitchFamily="18" charset="0"/>
              </a:rPr>
            </a:br>
            <a:r>
              <a:rPr lang="de-DE" sz="1400" spc="-30" dirty="0">
                <a:latin typeface="Open Sans" panose="020B0606030504020204" pitchFamily="34" charset="0"/>
                <a:cs typeface="Times New Roman" panose="02020603050405020304" pitchFamily="18" charset="0"/>
              </a:rPr>
              <a:t>durch seine Isolationseigenschaften den Klimatisierungs-bedarf </a:t>
            </a:r>
          </a:p>
        </p:txBody>
      </p:sp>
      <p:sp>
        <p:nvSpPr>
          <p:cNvPr id="52" name="Bogen 51">
            <a:extLst>
              <a:ext uri="{FF2B5EF4-FFF2-40B4-BE49-F238E27FC236}">
                <a16:creationId xmlns:a16="http://schemas.microsoft.com/office/drawing/2014/main" id="{AC6E6C20-4B07-1466-F918-F18D0048796A}"/>
              </a:ext>
            </a:extLst>
          </p:cNvPr>
          <p:cNvSpPr/>
          <p:nvPr/>
        </p:nvSpPr>
        <p:spPr bwMode="gray">
          <a:xfrm>
            <a:off x="6707966" y="3701418"/>
            <a:ext cx="1396287" cy="1396287"/>
          </a:xfrm>
          <a:prstGeom prst="arc">
            <a:avLst>
              <a:gd name="adj1" fmla="val 16974577"/>
              <a:gd name="adj2" fmla="val 19834423"/>
            </a:avLst>
          </a:prstGeom>
          <a:ln w="44450" cap="rnd">
            <a:solidFill>
              <a:schemeClr val="accent1"/>
            </a:solidFill>
            <a:prstDash val="sysDot"/>
            <a:tailEnd type="arrow"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2000" dirty="0">
              <a:latin typeface="Open Sans" panose="020B0606030504020204" pitchFamily="34" charset="0"/>
            </a:endParaRPr>
          </a:p>
        </p:txBody>
      </p:sp>
      <p:sp>
        <p:nvSpPr>
          <p:cNvPr id="53" name="Bogen 52">
            <a:extLst>
              <a:ext uri="{FF2B5EF4-FFF2-40B4-BE49-F238E27FC236}">
                <a16:creationId xmlns:a16="http://schemas.microsoft.com/office/drawing/2014/main" id="{DBEDC6D5-ED6E-771E-467C-868799AD839A}"/>
              </a:ext>
            </a:extLst>
          </p:cNvPr>
          <p:cNvSpPr/>
          <p:nvPr/>
        </p:nvSpPr>
        <p:spPr bwMode="gray">
          <a:xfrm>
            <a:off x="2181816" y="3739437"/>
            <a:ext cx="1815424" cy="1815424"/>
          </a:xfrm>
          <a:prstGeom prst="arc">
            <a:avLst>
              <a:gd name="adj1" fmla="val 15837747"/>
              <a:gd name="adj2" fmla="val 18959585"/>
            </a:avLst>
          </a:prstGeom>
          <a:ln w="44450" cap="rnd">
            <a:solidFill>
              <a:schemeClr val="accent1"/>
            </a:solidFill>
            <a:prstDash val="sysDot"/>
            <a:tailEnd type="arrow"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2000" dirty="0">
              <a:latin typeface="Open Sans" panose="020B0606030504020204" pitchFamily="34" charset="0"/>
            </a:endParaRPr>
          </a:p>
        </p:txBody>
      </p:sp>
      <p:sp>
        <p:nvSpPr>
          <p:cNvPr id="54" name="Bogen 53">
            <a:extLst>
              <a:ext uri="{FF2B5EF4-FFF2-40B4-BE49-F238E27FC236}">
                <a16:creationId xmlns:a16="http://schemas.microsoft.com/office/drawing/2014/main" id="{64C134ED-BA54-87D0-6BBB-0C925FA67D1C}"/>
              </a:ext>
            </a:extLst>
          </p:cNvPr>
          <p:cNvSpPr/>
          <p:nvPr/>
        </p:nvSpPr>
        <p:spPr bwMode="gray">
          <a:xfrm>
            <a:off x="4767852" y="2882287"/>
            <a:ext cx="1815424" cy="1815424"/>
          </a:xfrm>
          <a:prstGeom prst="arc">
            <a:avLst>
              <a:gd name="adj1" fmla="val 1117590"/>
              <a:gd name="adj2" fmla="val 4687505"/>
            </a:avLst>
          </a:prstGeom>
          <a:ln w="44450" cap="rnd">
            <a:solidFill>
              <a:schemeClr val="accent1"/>
            </a:solidFill>
            <a:prstDash val="sysDot"/>
            <a:headEnd type="arrow" w="lg" len="med"/>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2000" dirty="0">
              <a:latin typeface="Open Sans" panose="020B0606030504020204" pitchFamily="34" charset="0"/>
            </a:endParaRPr>
          </a:p>
        </p:txBody>
      </p:sp>
      <p:sp>
        <p:nvSpPr>
          <p:cNvPr id="55" name="Bogen 54">
            <a:extLst>
              <a:ext uri="{FF2B5EF4-FFF2-40B4-BE49-F238E27FC236}">
                <a16:creationId xmlns:a16="http://schemas.microsoft.com/office/drawing/2014/main" id="{13356882-CABC-9974-50D7-C49EF3B6C968}"/>
              </a:ext>
            </a:extLst>
          </p:cNvPr>
          <p:cNvSpPr/>
          <p:nvPr/>
        </p:nvSpPr>
        <p:spPr bwMode="gray">
          <a:xfrm>
            <a:off x="8081948" y="2882287"/>
            <a:ext cx="1815424" cy="1815424"/>
          </a:xfrm>
          <a:prstGeom prst="arc">
            <a:avLst>
              <a:gd name="adj1" fmla="val 1117590"/>
              <a:gd name="adj2" fmla="val 3064134"/>
            </a:avLst>
          </a:prstGeom>
          <a:ln w="44450" cap="rnd">
            <a:solidFill>
              <a:schemeClr val="accent1"/>
            </a:solidFill>
            <a:prstDash val="sysDot"/>
            <a:headEnd type="arrow" w="lg" len="med"/>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2000" dirty="0">
              <a:latin typeface="Open Sans" panose="020B0606030504020204" pitchFamily="34" charset="0"/>
            </a:endParaRPr>
          </a:p>
        </p:txBody>
      </p:sp>
    </p:spTree>
    <p:extLst>
      <p:ext uri="{BB962C8B-B14F-4D97-AF65-F5344CB8AC3E}">
        <p14:creationId xmlns:p14="http://schemas.microsoft.com/office/powerpoint/2010/main" val="1317942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5329D458-972A-A84B-0718-F40913BD4042}"/>
              </a:ext>
            </a:extLst>
          </p:cNvPr>
          <p:cNvSpPr>
            <a:spLocks noGrp="1"/>
          </p:cNvSpPr>
          <p:nvPr>
            <p:ph type="body" sz="quarter" idx="12"/>
          </p:nvPr>
        </p:nvSpPr>
        <p:spPr>
          <a:xfrm>
            <a:off x="623888" y="889001"/>
            <a:ext cx="9507473" cy="442913"/>
          </a:xfrm>
        </p:spPr>
        <p:txBody>
          <a:bodyPr/>
          <a:lstStyle/>
          <a:p>
            <a:r>
              <a:rPr lang="de-DE" dirty="0"/>
              <a:t>Nachhaltigkeitsaspekte von EPS </a:t>
            </a:r>
          </a:p>
        </p:txBody>
      </p:sp>
      <p:sp>
        <p:nvSpPr>
          <p:cNvPr id="3" name="Titel 2">
            <a:extLst>
              <a:ext uri="{FF2B5EF4-FFF2-40B4-BE49-F238E27FC236}">
                <a16:creationId xmlns:a16="http://schemas.microsoft.com/office/drawing/2014/main" id="{F6700B89-2E4C-F60D-ECF7-68167FA7946B}"/>
              </a:ext>
            </a:extLst>
          </p:cNvPr>
          <p:cNvSpPr>
            <a:spLocks noGrp="1"/>
          </p:cNvSpPr>
          <p:nvPr>
            <p:ph type="title"/>
          </p:nvPr>
        </p:nvSpPr>
        <p:spPr>
          <a:xfrm>
            <a:off x="624420" y="518966"/>
            <a:ext cx="9506554" cy="370035"/>
          </a:xfrm>
        </p:spPr>
        <p:txBody>
          <a:bodyPr/>
          <a:lstStyle/>
          <a:p>
            <a:r>
              <a:rPr lang="de-DE" dirty="0"/>
              <a:t>Ganz schön nachhaltig.</a:t>
            </a:r>
          </a:p>
        </p:txBody>
      </p:sp>
      <p:sp>
        <p:nvSpPr>
          <p:cNvPr id="10" name="Textfeld 9">
            <a:extLst>
              <a:ext uri="{FF2B5EF4-FFF2-40B4-BE49-F238E27FC236}">
                <a16:creationId xmlns:a16="http://schemas.microsoft.com/office/drawing/2014/main" id="{9A7A234A-02A7-8749-81A1-58D7394F477B}"/>
              </a:ext>
            </a:extLst>
          </p:cNvPr>
          <p:cNvSpPr txBox="1"/>
          <p:nvPr/>
        </p:nvSpPr>
        <p:spPr bwMode="gray">
          <a:xfrm>
            <a:off x="623888" y="1724660"/>
            <a:ext cx="9678872" cy="615553"/>
          </a:xfrm>
          <a:prstGeom prst="rect">
            <a:avLst/>
          </a:prstGeom>
          <a:noFill/>
        </p:spPr>
        <p:txBody>
          <a:bodyPr wrap="square" lIns="0" tIns="0" rIns="0" bIns="0">
            <a:spAutoFit/>
          </a:bodyPr>
          <a:lstStyle/>
          <a:p>
            <a:r>
              <a:rPr lang="de-DE" sz="2000" b="1" dirty="0">
                <a:latin typeface="Open Sans" panose="020B0606030504020204" pitchFamily="34" charset="0"/>
                <a:ea typeface="Open Sans" panose="020B0606030504020204" pitchFamily="34" charset="0"/>
                <a:cs typeface="Times New Roman" panose="02020603050405020304" pitchFamily="18" charset="0"/>
              </a:rPr>
              <a:t>Ressourcenschonende Alternative gegenüber einer Kartonage-Alternative:</a:t>
            </a:r>
          </a:p>
          <a:p>
            <a:r>
              <a:rPr lang="de-DE" sz="2000" b="1" dirty="0">
                <a:solidFill>
                  <a:schemeClr val="accent1"/>
                </a:solidFill>
                <a:latin typeface="Open Sans" panose="020B0606030504020204" pitchFamily="34" charset="0"/>
                <a:ea typeface="Open Sans" panose="020B0606030504020204" pitchFamily="34" charset="0"/>
                <a:cs typeface="Times New Roman" panose="02020603050405020304" pitchFamily="18" charset="0"/>
              </a:rPr>
              <a:t>In der Herstellung:</a:t>
            </a:r>
          </a:p>
        </p:txBody>
      </p:sp>
      <p:pic>
        <p:nvPicPr>
          <p:cNvPr id="26" name="Grafik 25">
            <a:extLst>
              <a:ext uri="{FF2B5EF4-FFF2-40B4-BE49-F238E27FC236}">
                <a16:creationId xmlns:a16="http://schemas.microsoft.com/office/drawing/2014/main" id="{738B6B54-DCF1-7B88-69BB-C94AD40C3318}"/>
              </a:ext>
            </a:extLst>
          </p:cNvPr>
          <p:cNvPicPr>
            <a:picLocks noChangeAspect="1"/>
          </p:cNvPicPr>
          <p:nvPr/>
        </p:nvPicPr>
        <p:blipFill>
          <a:blip r:embed="rId3" cstate="print">
            <a:alphaModFix amt="64000"/>
            <a:extLst>
              <a:ext uri="{28A0092B-C50C-407E-A947-70E740481C1C}">
                <a14:useLocalDpi xmlns:a14="http://schemas.microsoft.com/office/drawing/2010/main" val="0"/>
              </a:ext>
            </a:extLst>
          </a:blip>
          <a:stretch>
            <a:fillRect/>
          </a:stretch>
        </p:blipFill>
        <p:spPr>
          <a:xfrm>
            <a:off x="777982" y="3726979"/>
            <a:ext cx="1796784" cy="1796784"/>
          </a:xfrm>
          <a:prstGeom prst="rect">
            <a:avLst/>
          </a:prstGeom>
          <a:effectLst>
            <a:outerShdw blurRad="127000" dist="38100" dir="5400000" sx="102000" sy="102000" algn="t" rotWithShape="0">
              <a:prstClr val="black">
                <a:alpha val="18000"/>
              </a:prstClr>
            </a:outerShdw>
          </a:effectLst>
        </p:spPr>
      </p:pic>
      <p:sp>
        <p:nvSpPr>
          <p:cNvPr id="28" name="Textfeld 27">
            <a:extLst>
              <a:ext uri="{FF2B5EF4-FFF2-40B4-BE49-F238E27FC236}">
                <a16:creationId xmlns:a16="http://schemas.microsoft.com/office/drawing/2014/main" id="{FEC0ECC4-CE82-EACD-2549-3604022BA889}"/>
              </a:ext>
            </a:extLst>
          </p:cNvPr>
          <p:cNvSpPr txBox="1"/>
          <p:nvPr/>
        </p:nvSpPr>
        <p:spPr bwMode="gray">
          <a:xfrm>
            <a:off x="556533" y="4448027"/>
            <a:ext cx="2230584" cy="738664"/>
          </a:xfrm>
          <a:prstGeom prst="rect">
            <a:avLst/>
          </a:prstGeom>
          <a:noFill/>
        </p:spPr>
        <p:txBody>
          <a:bodyPr wrap="square">
            <a:spAutoFit/>
          </a:bodyPr>
          <a:lstStyle/>
          <a:p>
            <a:pPr algn="ctr"/>
            <a:r>
              <a:rPr lang="de-DE" sz="1400" dirty="0">
                <a:latin typeface="Open Sans" panose="020B0606030504020204" pitchFamily="34" charset="0"/>
                <a:cs typeface="Times New Roman" panose="02020603050405020304" pitchFamily="18" charset="0"/>
              </a:rPr>
              <a:t>weniger </a:t>
            </a:r>
            <a:br>
              <a:rPr lang="de-DE" sz="1400" dirty="0">
                <a:latin typeface="Open Sans" panose="020B0606030504020204" pitchFamily="34" charset="0"/>
                <a:cs typeface="Times New Roman" panose="02020603050405020304" pitchFamily="18" charset="0"/>
              </a:rPr>
            </a:br>
            <a:r>
              <a:rPr lang="de-DE" sz="1400" dirty="0">
                <a:latin typeface="Open Sans" panose="020B0606030504020204" pitchFamily="34" charset="0"/>
                <a:cs typeface="Times New Roman" panose="02020603050405020304" pitchFamily="18" charset="0"/>
              </a:rPr>
              <a:t>Schwefeldioxid-emissionen</a:t>
            </a:r>
            <a:r>
              <a:rPr lang="de-DE" sz="1400" baseline="30000" dirty="0">
                <a:latin typeface="Open Sans" panose="020B0606030504020204" pitchFamily="34" charset="0"/>
                <a:cs typeface="Times New Roman" panose="02020603050405020304" pitchFamily="18" charset="0"/>
              </a:rPr>
              <a:t>1</a:t>
            </a:r>
          </a:p>
        </p:txBody>
      </p:sp>
      <p:sp>
        <p:nvSpPr>
          <p:cNvPr id="29" name="Textfeld 28">
            <a:extLst>
              <a:ext uri="{FF2B5EF4-FFF2-40B4-BE49-F238E27FC236}">
                <a16:creationId xmlns:a16="http://schemas.microsoft.com/office/drawing/2014/main" id="{BEBF808E-A5BC-1958-2707-59752EFEB1B9}"/>
              </a:ext>
            </a:extLst>
          </p:cNvPr>
          <p:cNvSpPr txBox="1"/>
          <p:nvPr/>
        </p:nvSpPr>
        <p:spPr bwMode="gray">
          <a:xfrm>
            <a:off x="1053997" y="3867441"/>
            <a:ext cx="1296160" cy="646331"/>
          </a:xfrm>
          <a:prstGeom prst="rect">
            <a:avLst/>
          </a:prstGeom>
          <a:noFill/>
        </p:spPr>
        <p:txBody>
          <a:bodyPr wrap="square">
            <a:spAutoFit/>
          </a:bodyPr>
          <a:lstStyle/>
          <a:p>
            <a:pPr algn="ctr"/>
            <a:r>
              <a:rPr lang="de-DE" sz="3600" b="1" dirty="0">
                <a:ln w="15875">
                  <a:solidFill>
                    <a:schemeClr val="accent1"/>
                  </a:solidFill>
                </a:ln>
                <a:solidFill>
                  <a:schemeClr val="accent1"/>
                </a:solidFill>
                <a:latin typeface="Open Sans" panose="020B0606030504020204" pitchFamily="34" charset="0"/>
              </a:rPr>
              <a:t>20</a:t>
            </a:r>
            <a:r>
              <a:rPr lang="de-DE" sz="2000" dirty="0">
                <a:ln w="15875">
                  <a:noFill/>
                </a:ln>
                <a:solidFill>
                  <a:schemeClr val="accent1"/>
                </a:solidFill>
                <a:latin typeface="Open Sans" panose="020B0606030504020204" pitchFamily="34" charset="0"/>
              </a:rPr>
              <a:t>%</a:t>
            </a:r>
            <a:endParaRPr lang="de-DE" baseline="30000" dirty="0">
              <a:ln w="15875">
                <a:noFill/>
              </a:ln>
              <a:solidFill>
                <a:schemeClr val="accent1"/>
              </a:solidFill>
              <a:latin typeface="Open Sans" panose="020B0606030504020204" pitchFamily="34" charset="0"/>
            </a:endParaRPr>
          </a:p>
        </p:txBody>
      </p:sp>
      <p:pic>
        <p:nvPicPr>
          <p:cNvPr id="33" name="Grafik 32">
            <a:extLst>
              <a:ext uri="{FF2B5EF4-FFF2-40B4-BE49-F238E27FC236}">
                <a16:creationId xmlns:a16="http://schemas.microsoft.com/office/drawing/2014/main" id="{3329BEA8-59B5-E726-B134-184B083E7A42}"/>
              </a:ext>
            </a:extLst>
          </p:cNvPr>
          <p:cNvPicPr>
            <a:picLocks noChangeAspect="1"/>
          </p:cNvPicPr>
          <p:nvPr/>
        </p:nvPicPr>
        <p:blipFill>
          <a:blip r:embed="rId4" cstate="print">
            <a:alphaModFix amt="64000"/>
            <a:extLst>
              <a:ext uri="{28A0092B-C50C-407E-A947-70E740481C1C}">
                <a14:useLocalDpi xmlns:a14="http://schemas.microsoft.com/office/drawing/2010/main" val="0"/>
              </a:ext>
            </a:extLst>
          </a:blip>
          <a:stretch>
            <a:fillRect/>
          </a:stretch>
        </p:blipFill>
        <p:spPr>
          <a:xfrm>
            <a:off x="3446976" y="2768739"/>
            <a:ext cx="1840286" cy="1840286"/>
          </a:xfrm>
          <a:prstGeom prst="rect">
            <a:avLst/>
          </a:prstGeom>
          <a:effectLst>
            <a:outerShdw blurRad="127000" dist="38100" dir="5400000" sx="102000" sy="102000" algn="t" rotWithShape="0">
              <a:prstClr val="black">
                <a:alpha val="18000"/>
              </a:prstClr>
            </a:outerShdw>
          </a:effectLst>
        </p:spPr>
      </p:pic>
      <p:sp>
        <p:nvSpPr>
          <p:cNvPr id="35" name="Textfeld 34">
            <a:extLst>
              <a:ext uri="{FF2B5EF4-FFF2-40B4-BE49-F238E27FC236}">
                <a16:creationId xmlns:a16="http://schemas.microsoft.com/office/drawing/2014/main" id="{A8017322-8EFA-D763-2D09-DDF39A5D5CCF}"/>
              </a:ext>
            </a:extLst>
          </p:cNvPr>
          <p:cNvSpPr txBox="1"/>
          <p:nvPr/>
        </p:nvSpPr>
        <p:spPr bwMode="gray">
          <a:xfrm>
            <a:off x="3314718" y="3667057"/>
            <a:ext cx="2093319" cy="523220"/>
          </a:xfrm>
          <a:prstGeom prst="rect">
            <a:avLst/>
          </a:prstGeom>
          <a:noFill/>
        </p:spPr>
        <p:txBody>
          <a:bodyPr wrap="square">
            <a:spAutoFit/>
          </a:bodyPr>
          <a:lstStyle/>
          <a:p>
            <a:pPr algn="ctr"/>
            <a:r>
              <a:rPr lang="de-DE" sz="1400" spc="-30" dirty="0">
                <a:latin typeface="Open Sans" panose="020B0606030504020204" pitchFamily="34" charset="0"/>
                <a:cs typeface="Times New Roman" panose="02020603050405020304" pitchFamily="18" charset="0"/>
              </a:rPr>
              <a:t>weniger Wasser-verbrauch</a:t>
            </a:r>
            <a:r>
              <a:rPr lang="de-DE" sz="1400" spc="-30" baseline="30000" dirty="0">
                <a:latin typeface="Open Sans" panose="020B0606030504020204" pitchFamily="34" charset="0"/>
                <a:cs typeface="Times New Roman" panose="02020603050405020304" pitchFamily="18" charset="0"/>
              </a:rPr>
              <a:t>1</a:t>
            </a:r>
          </a:p>
        </p:txBody>
      </p:sp>
      <p:sp>
        <p:nvSpPr>
          <p:cNvPr id="37" name="Textfeld 36">
            <a:extLst>
              <a:ext uri="{FF2B5EF4-FFF2-40B4-BE49-F238E27FC236}">
                <a16:creationId xmlns:a16="http://schemas.microsoft.com/office/drawing/2014/main" id="{57A58DD5-B60C-4B2C-312B-CC4D9F86A617}"/>
              </a:ext>
            </a:extLst>
          </p:cNvPr>
          <p:cNvSpPr txBox="1"/>
          <p:nvPr/>
        </p:nvSpPr>
        <p:spPr bwMode="gray">
          <a:xfrm>
            <a:off x="3801157" y="2934629"/>
            <a:ext cx="1296160" cy="769441"/>
          </a:xfrm>
          <a:prstGeom prst="rect">
            <a:avLst/>
          </a:prstGeom>
          <a:noFill/>
        </p:spPr>
        <p:txBody>
          <a:bodyPr wrap="square">
            <a:spAutoFit/>
          </a:bodyPr>
          <a:lstStyle/>
          <a:p>
            <a:pPr algn="ctr"/>
            <a:r>
              <a:rPr lang="de-DE" sz="4400" b="1" dirty="0">
                <a:ln w="15875">
                  <a:solidFill>
                    <a:schemeClr val="accent1"/>
                  </a:solidFill>
                </a:ln>
                <a:solidFill>
                  <a:schemeClr val="accent1"/>
                </a:solidFill>
                <a:latin typeface="Open Sans" panose="020B0606030504020204" pitchFamily="34" charset="0"/>
              </a:rPr>
              <a:t>70</a:t>
            </a:r>
            <a:r>
              <a:rPr lang="de-DE" sz="2800" dirty="0">
                <a:ln w="15875">
                  <a:noFill/>
                </a:ln>
                <a:solidFill>
                  <a:schemeClr val="accent1"/>
                </a:solidFill>
                <a:latin typeface="Open Sans" panose="020B0606030504020204" pitchFamily="34" charset="0"/>
              </a:rPr>
              <a:t>%</a:t>
            </a:r>
            <a:endParaRPr lang="de-DE" sz="3200" baseline="30000" dirty="0">
              <a:ln w="15875">
                <a:noFill/>
              </a:ln>
              <a:solidFill>
                <a:schemeClr val="accent1"/>
              </a:solidFill>
              <a:latin typeface="Open Sans" panose="020B0606030504020204" pitchFamily="34" charset="0"/>
            </a:endParaRPr>
          </a:p>
        </p:txBody>
      </p:sp>
      <p:pic>
        <p:nvPicPr>
          <p:cNvPr id="48" name="Grafik 47">
            <a:extLst>
              <a:ext uri="{FF2B5EF4-FFF2-40B4-BE49-F238E27FC236}">
                <a16:creationId xmlns:a16="http://schemas.microsoft.com/office/drawing/2014/main" id="{BB12DB21-C8F7-3920-661D-436A657B6150}"/>
              </a:ext>
            </a:extLst>
          </p:cNvPr>
          <p:cNvPicPr>
            <a:picLocks noChangeAspect="1"/>
          </p:cNvPicPr>
          <p:nvPr/>
        </p:nvPicPr>
        <p:blipFill>
          <a:blip r:embed="rId5" cstate="print">
            <a:alphaModFix amt="64000"/>
            <a:extLst>
              <a:ext uri="{28A0092B-C50C-407E-A947-70E740481C1C}">
                <a14:useLocalDpi xmlns:a14="http://schemas.microsoft.com/office/drawing/2010/main" val="0"/>
              </a:ext>
            </a:extLst>
          </a:blip>
          <a:stretch>
            <a:fillRect/>
          </a:stretch>
        </p:blipFill>
        <p:spPr>
          <a:xfrm>
            <a:off x="7793581" y="2659731"/>
            <a:ext cx="1595892" cy="1595892"/>
          </a:xfrm>
          <a:prstGeom prst="rect">
            <a:avLst/>
          </a:prstGeom>
          <a:effectLst>
            <a:outerShdw blurRad="127000" dist="38100" dir="5400000" sx="102000" sy="102000" algn="t" rotWithShape="0">
              <a:prstClr val="black">
                <a:alpha val="18000"/>
              </a:prstClr>
            </a:outerShdw>
          </a:effectLst>
        </p:spPr>
      </p:pic>
      <p:sp>
        <p:nvSpPr>
          <p:cNvPr id="49" name="Textfeld 48">
            <a:extLst>
              <a:ext uri="{FF2B5EF4-FFF2-40B4-BE49-F238E27FC236}">
                <a16:creationId xmlns:a16="http://schemas.microsoft.com/office/drawing/2014/main" id="{A017C8DA-8444-F6B0-80C9-5A715C8AD067}"/>
              </a:ext>
            </a:extLst>
          </p:cNvPr>
          <p:cNvSpPr txBox="1"/>
          <p:nvPr/>
        </p:nvSpPr>
        <p:spPr bwMode="gray">
          <a:xfrm>
            <a:off x="7528323" y="2989369"/>
            <a:ext cx="2172072" cy="830997"/>
          </a:xfrm>
          <a:prstGeom prst="rect">
            <a:avLst/>
          </a:prstGeom>
          <a:noFill/>
        </p:spPr>
        <p:txBody>
          <a:bodyPr wrap="square" anchor="ctr">
            <a:spAutoFit/>
          </a:bodyPr>
          <a:lstStyle/>
          <a:p>
            <a:pPr algn="ctr"/>
            <a:r>
              <a:rPr lang="de-DE" sz="1400" spc="-30" dirty="0">
                <a:latin typeface="Open Sans" panose="020B0606030504020204" pitchFamily="34" charset="0"/>
                <a:cs typeface="Times New Roman" panose="02020603050405020304" pitchFamily="18" charset="0"/>
              </a:rPr>
              <a:t>wird </a:t>
            </a:r>
            <a:br>
              <a:rPr lang="de-DE" sz="1600" spc="-30" dirty="0">
                <a:latin typeface="Open Sans" panose="020B0606030504020204" pitchFamily="34" charset="0"/>
                <a:cs typeface="Times New Roman" panose="02020603050405020304" pitchFamily="18" charset="0"/>
              </a:rPr>
            </a:br>
            <a:r>
              <a:rPr lang="de-DE" sz="2000" b="1" spc="-30" dirty="0">
                <a:solidFill>
                  <a:schemeClr val="accent1"/>
                </a:solidFill>
                <a:latin typeface="Open Sans" panose="020B0606030504020204" pitchFamily="34" charset="0"/>
                <a:cs typeface="Times New Roman" panose="02020603050405020304" pitchFamily="18" charset="0"/>
              </a:rPr>
              <a:t>FCKW-frei </a:t>
            </a:r>
            <a:r>
              <a:rPr lang="de-DE" sz="1400" spc="-30" dirty="0">
                <a:latin typeface="Open Sans" panose="020B0606030504020204" pitchFamily="34" charset="0"/>
                <a:cs typeface="Times New Roman" panose="02020603050405020304" pitchFamily="18" charset="0"/>
              </a:rPr>
              <a:t>produziert</a:t>
            </a:r>
          </a:p>
        </p:txBody>
      </p:sp>
      <p:sp>
        <p:nvSpPr>
          <p:cNvPr id="52" name="Bogen 51">
            <a:extLst>
              <a:ext uri="{FF2B5EF4-FFF2-40B4-BE49-F238E27FC236}">
                <a16:creationId xmlns:a16="http://schemas.microsoft.com/office/drawing/2014/main" id="{AC6E6C20-4B07-1466-F918-F18D0048796A}"/>
              </a:ext>
            </a:extLst>
          </p:cNvPr>
          <p:cNvSpPr/>
          <p:nvPr/>
        </p:nvSpPr>
        <p:spPr bwMode="gray">
          <a:xfrm>
            <a:off x="4429403" y="3815033"/>
            <a:ext cx="1803362" cy="1803362"/>
          </a:xfrm>
          <a:prstGeom prst="arc">
            <a:avLst>
              <a:gd name="adj1" fmla="val 16974577"/>
              <a:gd name="adj2" fmla="val 19593232"/>
            </a:avLst>
          </a:prstGeom>
          <a:ln w="44450" cap="rnd">
            <a:solidFill>
              <a:schemeClr val="accent1"/>
            </a:solidFill>
            <a:prstDash val="sysDot"/>
            <a:tailEnd type="arrow"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2000" dirty="0">
              <a:latin typeface="Open Sans" panose="020B0606030504020204" pitchFamily="34" charset="0"/>
            </a:endParaRPr>
          </a:p>
        </p:txBody>
      </p:sp>
      <p:sp>
        <p:nvSpPr>
          <p:cNvPr id="54" name="Bogen 53">
            <a:extLst>
              <a:ext uri="{FF2B5EF4-FFF2-40B4-BE49-F238E27FC236}">
                <a16:creationId xmlns:a16="http://schemas.microsoft.com/office/drawing/2014/main" id="{64C134ED-BA54-87D0-6BBB-0C925FA67D1C}"/>
              </a:ext>
            </a:extLst>
          </p:cNvPr>
          <p:cNvSpPr/>
          <p:nvPr/>
        </p:nvSpPr>
        <p:spPr bwMode="gray">
          <a:xfrm>
            <a:off x="1797491" y="2901290"/>
            <a:ext cx="1815424" cy="1815424"/>
          </a:xfrm>
          <a:prstGeom prst="arc">
            <a:avLst>
              <a:gd name="adj1" fmla="val 2243171"/>
              <a:gd name="adj2" fmla="val 5270327"/>
            </a:avLst>
          </a:prstGeom>
          <a:ln w="44450" cap="rnd">
            <a:solidFill>
              <a:schemeClr val="accent1"/>
            </a:solidFill>
            <a:prstDash val="sysDot"/>
            <a:headEnd type="arrow" w="lg" len="med"/>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2000" dirty="0">
              <a:latin typeface="Open Sans" panose="020B0606030504020204" pitchFamily="34" charset="0"/>
            </a:endParaRPr>
          </a:p>
        </p:txBody>
      </p:sp>
      <p:sp>
        <p:nvSpPr>
          <p:cNvPr id="55" name="Bogen 54">
            <a:extLst>
              <a:ext uri="{FF2B5EF4-FFF2-40B4-BE49-F238E27FC236}">
                <a16:creationId xmlns:a16="http://schemas.microsoft.com/office/drawing/2014/main" id="{13356882-CABC-9974-50D7-C49EF3B6C968}"/>
              </a:ext>
            </a:extLst>
          </p:cNvPr>
          <p:cNvSpPr/>
          <p:nvPr/>
        </p:nvSpPr>
        <p:spPr bwMode="gray">
          <a:xfrm>
            <a:off x="6349322" y="3001513"/>
            <a:ext cx="1815424" cy="1815424"/>
          </a:xfrm>
          <a:prstGeom prst="arc">
            <a:avLst>
              <a:gd name="adj1" fmla="val 1584290"/>
              <a:gd name="adj2" fmla="val 3575148"/>
            </a:avLst>
          </a:prstGeom>
          <a:ln w="44450" cap="rnd">
            <a:solidFill>
              <a:schemeClr val="accent1"/>
            </a:solidFill>
            <a:prstDash val="sysDot"/>
            <a:headEnd type="arrow" w="lg" len="med"/>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2000" dirty="0">
              <a:latin typeface="Open Sans" panose="020B0606030504020204" pitchFamily="34" charset="0"/>
            </a:endParaRPr>
          </a:p>
        </p:txBody>
      </p:sp>
      <p:pic>
        <p:nvPicPr>
          <p:cNvPr id="9" name="Grafik 8">
            <a:extLst>
              <a:ext uri="{FF2B5EF4-FFF2-40B4-BE49-F238E27FC236}">
                <a16:creationId xmlns:a16="http://schemas.microsoft.com/office/drawing/2014/main" id="{70D470B8-AA78-9FA6-C9AB-49D7E584283D}"/>
              </a:ext>
            </a:extLst>
          </p:cNvPr>
          <p:cNvPicPr>
            <a:picLocks noChangeAspect="1"/>
          </p:cNvPicPr>
          <p:nvPr/>
        </p:nvPicPr>
        <p:blipFill>
          <a:blip r:embed="rId6" cstate="print">
            <a:alphaModFix amt="64000"/>
            <a:extLst>
              <a:ext uri="{28A0092B-C50C-407E-A947-70E740481C1C}">
                <a14:useLocalDpi xmlns:a14="http://schemas.microsoft.com/office/drawing/2010/main" val="0"/>
              </a:ext>
            </a:extLst>
          </a:blip>
          <a:stretch>
            <a:fillRect/>
          </a:stretch>
        </p:blipFill>
        <p:spPr>
          <a:xfrm>
            <a:off x="5633299" y="4354744"/>
            <a:ext cx="2051872" cy="2051872"/>
          </a:xfrm>
          <a:prstGeom prst="rect">
            <a:avLst/>
          </a:prstGeom>
          <a:effectLst>
            <a:outerShdw blurRad="127000" dist="38100" dir="5400000" sx="102000" sy="102000" algn="t" rotWithShape="0">
              <a:prstClr val="black">
                <a:alpha val="18000"/>
              </a:prstClr>
            </a:outerShdw>
          </a:effectLst>
        </p:spPr>
      </p:pic>
      <p:sp>
        <p:nvSpPr>
          <p:cNvPr id="11" name="Textfeld 10">
            <a:extLst>
              <a:ext uri="{FF2B5EF4-FFF2-40B4-BE49-F238E27FC236}">
                <a16:creationId xmlns:a16="http://schemas.microsoft.com/office/drawing/2014/main" id="{1E5CA1FC-325E-D5FF-069C-535334F747AB}"/>
              </a:ext>
            </a:extLst>
          </p:cNvPr>
          <p:cNvSpPr txBox="1"/>
          <p:nvPr/>
        </p:nvSpPr>
        <p:spPr bwMode="gray">
          <a:xfrm>
            <a:off x="5606834" y="5358855"/>
            <a:ext cx="2093319" cy="738664"/>
          </a:xfrm>
          <a:prstGeom prst="rect">
            <a:avLst/>
          </a:prstGeom>
          <a:noFill/>
        </p:spPr>
        <p:txBody>
          <a:bodyPr wrap="square">
            <a:spAutoFit/>
          </a:bodyPr>
          <a:lstStyle/>
          <a:p>
            <a:pPr algn="ctr"/>
            <a:r>
              <a:rPr lang="de-DE" sz="1400" spc="-30" dirty="0">
                <a:latin typeface="Open Sans" panose="020B0606030504020204" pitchFamily="34" charset="0"/>
                <a:cs typeface="Times New Roman" panose="02020603050405020304" pitchFamily="18" charset="0"/>
              </a:rPr>
              <a:t>weniger Nährstoff-anreicherung im Wasser</a:t>
            </a:r>
            <a:r>
              <a:rPr lang="de-DE" sz="1400" spc="-30" baseline="30000" dirty="0">
                <a:latin typeface="Open Sans" panose="020B0606030504020204" pitchFamily="34" charset="0"/>
                <a:cs typeface="Times New Roman" panose="02020603050405020304" pitchFamily="18" charset="0"/>
              </a:rPr>
              <a:t>1</a:t>
            </a:r>
          </a:p>
        </p:txBody>
      </p:sp>
      <p:sp>
        <p:nvSpPr>
          <p:cNvPr id="12" name="Textfeld 11">
            <a:extLst>
              <a:ext uri="{FF2B5EF4-FFF2-40B4-BE49-F238E27FC236}">
                <a16:creationId xmlns:a16="http://schemas.microsoft.com/office/drawing/2014/main" id="{28D35379-AE3F-F0E5-B8B5-DD3791BBC66E}"/>
              </a:ext>
            </a:extLst>
          </p:cNvPr>
          <p:cNvSpPr txBox="1"/>
          <p:nvPr/>
        </p:nvSpPr>
        <p:spPr bwMode="gray">
          <a:xfrm>
            <a:off x="6093273" y="4626427"/>
            <a:ext cx="1296160" cy="769441"/>
          </a:xfrm>
          <a:prstGeom prst="rect">
            <a:avLst/>
          </a:prstGeom>
          <a:noFill/>
        </p:spPr>
        <p:txBody>
          <a:bodyPr wrap="square">
            <a:spAutoFit/>
          </a:bodyPr>
          <a:lstStyle/>
          <a:p>
            <a:pPr algn="ctr"/>
            <a:r>
              <a:rPr lang="de-DE" sz="4400" b="1" dirty="0">
                <a:ln w="15875">
                  <a:solidFill>
                    <a:schemeClr val="accent1"/>
                  </a:solidFill>
                </a:ln>
                <a:solidFill>
                  <a:schemeClr val="accent1"/>
                </a:solidFill>
                <a:latin typeface="Open Sans" panose="020B0606030504020204" pitchFamily="34" charset="0"/>
              </a:rPr>
              <a:t>80</a:t>
            </a:r>
            <a:r>
              <a:rPr lang="de-DE" sz="2800" dirty="0">
                <a:ln w="15875">
                  <a:noFill/>
                </a:ln>
                <a:solidFill>
                  <a:schemeClr val="accent1"/>
                </a:solidFill>
                <a:latin typeface="Open Sans" panose="020B0606030504020204" pitchFamily="34" charset="0"/>
              </a:rPr>
              <a:t>%</a:t>
            </a:r>
            <a:endParaRPr lang="de-DE" sz="3200" baseline="30000" dirty="0">
              <a:ln w="15875">
                <a:noFill/>
              </a:ln>
              <a:solidFill>
                <a:schemeClr val="accent1"/>
              </a:solidFill>
              <a:latin typeface="Open Sans" panose="020B0606030504020204" pitchFamily="34" charset="0"/>
            </a:endParaRPr>
          </a:p>
        </p:txBody>
      </p:sp>
      <p:pic>
        <p:nvPicPr>
          <p:cNvPr id="13" name="Grafik 12">
            <a:extLst>
              <a:ext uri="{FF2B5EF4-FFF2-40B4-BE49-F238E27FC236}">
                <a16:creationId xmlns:a16="http://schemas.microsoft.com/office/drawing/2014/main" id="{09898121-2222-0108-6F53-63783580E08B}"/>
              </a:ext>
            </a:extLst>
          </p:cNvPr>
          <p:cNvPicPr>
            <a:picLocks noChangeAspect="1"/>
          </p:cNvPicPr>
          <p:nvPr/>
        </p:nvPicPr>
        <p:blipFill>
          <a:blip r:embed="rId7" cstate="print">
            <a:alphaModFix amt="64000"/>
            <a:extLst>
              <a:ext uri="{28A0092B-C50C-407E-A947-70E740481C1C}">
                <a14:useLocalDpi xmlns:a14="http://schemas.microsoft.com/office/drawing/2010/main" val="0"/>
              </a:ext>
            </a:extLst>
          </a:blip>
          <a:stretch>
            <a:fillRect/>
          </a:stretch>
        </p:blipFill>
        <p:spPr>
          <a:xfrm>
            <a:off x="9458279" y="4119281"/>
            <a:ext cx="1776694" cy="1776694"/>
          </a:xfrm>
          <a:prstGeom prst="rect">
            <a:avLst/>
          </a:prstGeom>
          <a:effectLst>
            <a:outerShdw blurRad="127000" dist="38100" dir="5400000" sx="102000" sy="102000" algn="t" rotWithShape="0">
              <a:prstClr val="black">
                <a:alpha val="18000"/>
              </a:prstClr>
            </a:outerShdw>
          </a:effectLst>
        </p:spPr>
      </p:pic>
      <p:sp>
        <p:nvSpPr>
          <p:cNvPr id="14" name="Textfeld 13">
            <a:extLst>
              <a:ext uri="{FF2B5EF4-FFF2-40B4-BE49-F238E27FC236}">
                <a16:creationId xmlns:a16="http://schemas.microsoft.com/office/drawing/2014/main" id="{F653B6D9-1F69-61B2-055D-F0B3AFB923A9}"/>
              </a:ext>
            </a:extLst>
          </p:cNvPr>
          <p:cNvSpPr txBox="1"/>
          <p:nvPr/>
        </p:nvSpPr>
        <p:spPr bwMode="gray">
          <a:xfrm>
            <a:off x="9499416" y="4405090"/>
            <a:ext cx="1740084" cy="1169551"/>
          </a:xfrm>
          <a:prstGeom prst="rect">
            <a:avLst/>
          </a:prstGeom>
          <a:noFill/>
        </p:spPr>
        <p:txBody>
          <a:bodyPr wrap="square" anchor="ctr">
            <a:spAutoFit/>
          </a:bodyPr>
          <a:lstStyle/>
          <a:p>
            <a:pPr algn="ctr"/>
            <a:r>
              <a:rPr lang="de-DE" sz="1400" spc="-30" dirty="0">
                <a:latin typeface="Open Sans" panose="020B0606030504020204" pitchFamily="34" charset="0"/>
                <a:cs typeface="Times New Roman" panose="02020603050405020304" pitchFamily="18" charset="0"/>
              </a:rPr>
              <a:t>ist </a:t>
            </a:r>
            <a:br>
              <a:rPr lang="de-DE" sz="1600" spc="-30" dirty="0">
                <a:latin typeface="Open Sans" panose="020B0606030504020204" pitchFamily="34" charset="0"/>
                <a:cs typeface="Times New Roman" panose="02020603050405020304" pitchFamily="18" charset="0"/>
              </a:rPr>
            </a:br>
            <a:r>
              <a:rPr lang="de-DE" sz="1800" b="1" dirty="0">
                <a:solidFill>
                  <a:schemeClr val="accent1"/>
                </a:solidFill>
                <a:latin typeface="Open Sans" panose="020B0606030504020204" pitchFamily="34" charset="0"/>
                <a:cs typeface="Times New Roman" panose="02020603050405020304" pitchFamily="18" charset="0"/>
              </a:rPr>
              <a:t>mehrfach recycling-</a:t>
            </a:r>
            <a:br>
              <a:rPr lang="de-DE" sz="1800" b="1" dirty="0">
                <a:solidFill>
                  <a:schemeClr val="accent1"/>
                </a:solidFill>
                <a:latin typeface="Open Sans" panose="020B0606030504020204" pitchFamily="34" charset="0"/>
                <a:cs typeface="Times New Roman" panose="02020603050405020304" pitchFamily="18" charset="0"/>
              </a:rPr>
            </a:br>
            <a:r>
              <a:rPr lang="de-DE" sz="1800" b="1" dirty="0">
                <a:solidFill>
                  <a:schemeClr val="accent1"/>
                </a:solidFill>
                <a:latin typeface="Open Sans" panose="020B0606030504020204" pitchFamily="34" charset="0"/>
                <a:cs typeface="Times New Roman" panose="02020603050405020304" pitchFamily="18" charset="0"/>
              </a:rPr>
              <a:t>fähig</a:t>
            </a:r>
            <a:endParaRPr lang="de-DE" sz="2000" b="1" dirty="0">
              <a:solidFill>
                <a:schemeClr val="accent1"/>
              </a:solidFill>
              <a:latin typeface="Open Sans" panose="020B0606030504020204" pitchFamily="34" charset="0"/>
              <a:cs typeface="Times New Roman" panose="02020603050405020304" pitchFamily="18" charset="0"/>
            </a:endParaRPr>
          </a:p>
        </p:txBody>
      </p:sp>
      <p:sp>
        <p:nvSpPr>
          <p:cNvPr id="16" name="Bogen 15">
            <a:extLst>
              <a:ext uri="{FF2B5EF4-FFF2-40B4-BE49-F238E27FC236}">
                <a16:creationId xmlns:a16="http://schemas.microsoft.com/office/drawing/2014/main" id="{96458A28-192F-F83A-BCE3-EE79C8FD6614}"/>
              </a:ext>
            </a:extLst>
          </p:cNvPr>
          <p:cNvSpPr/>
          <p:nvPr/>
        </p:nvSpPr>
        <p:spPr bwMode="gray">
          <a:xfrm>
            <a:off x="8710548" y="3314516"/>
            <a:ext cx="1535649" cy="1535649"/>
          </a:xfrm>
          <a:prstGeom prst="arc">
            <a:avLst>
              <a:gd name="adj1" fmla="val 16808928"/>
              <a:gd name="adj2" fmla="val 20635913"/>
            </a:avLst>
          </a:prstGeom>
          <a:ln w="44450" cap="rnd">
            <a:solidFill>
              <a:schemeClr val="accent1"/>
            </a:solidFill>
            <a:prstDash val="sysDot"/>
            <a:tailEnd type="arrow"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2000" dirty="0">
              <a:latin typeface="Open Sans" panose="020B0606030504020204" pitchFamily="34" charset="0"/>
            </a:endParaRPr>
          </a:p>
        </p:txBody>
      </p:sp>
      <p:sp>
        <p:nvSpPr>
          <p:cNvPr id="4" name="Textfeld 3">
            <a:extLst>
              <a:ext uri="{FF2B5EF4-FFF2-40B4-BE49-F238E27FC236}">
                <a16:creationId xmlns:a16="http://schemas.microsoft.com/office/drawing/2014/main" id="{38424A80-68A9-2B15-5E81-895632E444DF}"/>
              </a:ext>
            </a:extLst>
          </p:cNvPr>
          <p:cNvSpPr txBox="1"/>
          <p:nvPr/>
        </p:nvSpPr>
        <p:spPr>
          <a:xfrm>
            <a:off x="623888" y="6469853"/>
            <a:ext cx="5289748" cy="153888"/>
          </a:xfrm>
          <a:prstGeom prst="rect">
            <a:avLst/>
          </a:prstGeom>
          <a:noFill/>
        </p:spPr>
        <p:txBody>
          <a:bodyPr vert="horz" wrap="square" lIns="0" tIns="0" rIns="0" bIns="0" rtlCol="0" anchor="b">
            <a:spAutoFit/>
          </a:bodyPr>
          <a:lstStyle/>
          <a:p>
            <a:r>
              <a:rPr lang="de-DE" sz="1000" baseline="30000" dirty="0">
                <a:solidFill>
                  <a:schemeClr val="accent5"/>
                </a:solidFill>
                <a:latin typeface="Open Sans" panose="020B0606030504020204" pitchFamily="34" charset="0"/>
              </a:rPr>
              <a:t>1 </a:t>
            </a:r>
            <a:r>
              <a:rPr lang="de-DE" sz="1000" dirty="0">
                <a:solidFill>
                  <a:schemeClr val="accent5"/>
                </a:solidFill>
                <a:latin typeface="Open Sans" panose="020B0606030504020204" pitchFamily="34" charset="0"/>
              </a:rPr>
              <a:t>Quelle: </a:t>
            </a:r>
            <a:r>
              <a:rPr lang="de-DE" sz="1000" dirty="0" err="1">
                <a:solidFill>
                  <a:schemeClr val="accent5"/>
                </a:solidFill>
                <a:latin typeface="Open Sans" panose="020B0606030504020204" pitchFamily="34" charset="0"/>
              </a:rPr>
              <a:t>Schlaadt</a:t>
            </a:r>
            <a:r>
              <a:rPr lang="de-DE" sz="1000" dirty="0">
                <a:solidFill>
                  <a:schemeClr val="accent5"/>
                </a:solidFill>
                <a:latin typeface="Open Sans" panose="020B0606030504020204" pitchFamily="34" charset="0"/>
              </a:rPr>
              <a:t> (Präsentation zu EPS &amp; Nachhaltigkeit, 2021)</a:t>
            </a:r>
            <a:endParaRPr lang="de-DE" sz="1000" baseline="30000" dirty="0">
              <a:solidFill>
                <a:schemeClr val="accent5"/>
              </a:solidFill>
              <a:latin typeface="Open Sans" panose="020B0606030504020204" pitchFamily="34" charset="0"/>
            </a:endParaRPr>
          </a:p>
        </p:txBody>
      </p:sp>
    </p:spTree>
    <p:extLst>
      <p:ext uri="{BB962C8B-B14F-4D97-AF65-F5344CB8AC3E}">
        <p14:creationId xmlns:p14="http://schemas.microsoft.com/office/powerpoint/2010/main" val="154289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F614D923-AD15-40B2-23E1-1962F8E77996}"/>
              </a:ext>
            </a:extLst>
          </p:cNvPr>
          <p:cNvSpPr/>
          <p:nvPr/>
        </p:nvSpPr>
        <p:spPr bwMode="gray">
          <a:xfrm>
            <a:off x="0" y="3861707"/>
            <a:ext cx="12192000" cy="2996293"/>
          </a:xfrm>
          <a:prstGeom prst="rect">
            <a:avLst/>
          </a:prstGeom>
          <a:solidFill>
            <a:srgbClr val="055A7C"/>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2000" dirty="0" err="1">
              <a:solidFill>
                <a:schemeClr val="tx1"/>
              </a:solidFill>
              <a:latin typeface="Open Sans" panose="020B0606030504020204" pitchFamily="34" charset="0"/>
            </a:endParaRPr>
          </a:p>
        </p:txBody>
      </p:sp>
      <p:sp>
        <p:nvSpPr>
          <p:cNvPr id="2" name="Textplatzhalter 1">
            <a:extLst>
              <a:ext uri="{FF2B5EF4-FFF2-40B4-BE49-F238E27FC236}">
                <a16:creationId xmlns:a16="http://schemas.microsoft.com/office/drawing/2014/main" id="{8A61ADD9-7D3F-51D4-5756-D74D022963BC}"/>
              </a:ext>
            </a:extLst>
          </p:cNvPr>
          <p:cNvSpPr>
            <a:spLocks noGrp="1"/>
          </p:cNvSpPr>
          <p:nvPr>
            <p:ph type="body" sz="quarter" idx="12"/>
          </p:nvPr>
        </p:nvSpPr>
        <p:spPr>
          <a:xfrm>
            <a:off x="623888" y="889001"/>
            <a:ext cx="9507473" cy="442913"/>
          </a:xfrm>
        </p:spPr>
        <p:txBody>
          <a:bodyPr/>
          <a:lstStyle/>
          <a:p>
            <a:r>
              <a:rPr lang="de-DE" dirty="0"/>
              <a:t>Recycling von EPS</a:t>
            </a:r>
            <a:endParaRPr lang="de-DE" baseline="30000" dirty="0"/>
          </a:p>
        </p:txBody>
      </p:sp>
      <p:sp>
        <p:nvSpPr>
          <p:cNvPr id="3" name="Titel 2">
            <a:extLst>
              <a:ext uri="{FF2B5EF4-FFF2-40B4-BE49-F238E27FC236}">
                <a16:creationId xmlns:a16="http://schemas.microsoft.com/office/drawing/2014/main" id="{D17FFCE7-5B65-C6EF-EB75-A11FADCA6023}"/>
              </a:ext>
            </a:extLst>
          </p:cNvPr>
          <p:cNvSpPr>
            <a:spLocks noGrp="1"/>
          </p:cNvSpPr>
          <p:nvPr>
            <p:ph type="title"/>
          </p:nvPr>
        </p:nvSpPr>
        <p:spPr>
          <a:xfrm>
            <a:off x="624420" y="518966"/>
            <a:ext cx="9506554" cy="370035"/>
          </a:xfrm>
        </p:spPr>
        <p:txBody>
          <a:bodyPr/>
          <a:lstStyle/>
          <a:p>
            <a:r>
              <a:rPr lang="de-DE" dirty="0"/>
              <a:t>Ganz schön gut recycelbar.</a:t>
            </a:r>
          </a:p>
        </p:txBody>
      </p:sp>
      <p:sp>
        <p:nvSpPr>
          <p:cNvPr id="6" name="Textfeld 5">
            <a:extLst>
              <a:ext uri="{FF2B5EF4-FFF2-40B4-BE49-F238E27FC236}">
                <a16:creationId xmlns:a16="http://schemas.microsoft.com/office/drawing/2014/main" id="{A34F60D8-9CE0-88C5-8762-C7F35A6ED1F1}"/>
              </a:ext>
            </a:extLst>
          </p:cNvPr>
          <p:cNvSpPr txBox="1"/>
          <p:nvPr/>
        </p:nvSpPr>
        <p:spPr bwMode="gray">
          <a:xfrm>
            <a:off x="623888" y="1724660"/>
            <a:ext cx="2813276" cy="615553"/>
          </a:xfrm>
          <a:prstGeom prst="rect">
            <a:avLst/>
          </a:prstGeom>
          <a:noFill/>
        </p:spPr>
        <p:txBody>
          <a:bodyPr wrap="square" lIns="0" tIns="0" rIns="0" bIns="0">
            <a:spAutoFit/>
          </a:bodyPr>
          <a:lstStyle/>
          <a:p>
            <a:r>
              <a:rPr lang="de-DE" sz="4000" b="1" dirty="0">
                <a:ln w="15875">
                  <a:solidFill>
                    <a:schemeClr val="accent2"/>
                  </a:solidFill>
                </a:ln>
                <a:solidFill>
                  <a:schemeClr val="accent2"/>
                </a:solidFill>
                <a:latin typeface="Open Sans" panose="020B0606030504020204" pitchFamily="34" charset="0"/>
              </a:rPr>
              <a:t>100</a:t>
            </a:r>
            <a:r>
              <a:rPr lang="de-DE" spc="-30" dirty="0">
                <a:ln>
                  <a:solidFill>
                    <a:schemeClr val="accent2"/>
                  </a:solidFill>
                </a:ln>
                <a:solidFill>
                  <a:schemeClr val="accent2"/>
                </a:solidFill>
                <a:latin typeface="Open Sans" panose="020B0606030504020204" pitchFamily="34" charset="0"/>
                <a:cs typeface="Times New Roman" panose="02020603050405020304" pitchFamily="18" charset="0"/>
              </a:rPr>
              <a:t>%</a:t>
            </a:r>
            <a:r>
              <a:rPr lang="de-DE" sz="2000" b="1" spc="-30" dirty="0">
                <a:ln>
                  <a:solidFill>
                    <a:schemeClr val="accent2"/>
                  </a:solidFill>
                </a:ln>
                <a:solidFill>
                  <a:schemeClr val="accent2"/>
                </a:solidFill>
                <a:latin typeface="Open Sans" panose="020B0606030504020204" pitchFamily="34" charset="0"/>
                <a:cs typeface="Times New Roman" panose="02020603050405020304" pitchFamily="18" charset="0"/>
              </a:rPr>
              <a:t> </a:t>
            </a:r>
            <a:r>
              <a:rPr lang="de-DE" sz="2000" b="1" dirty="0">
                <a:latin typeface="Open Sans" panose="020B0606030504020204" pitchFamily="34" charset="0"/>
                <a:ea typeface="Open Sans" panose="020B0606030504020204" pitchFamily="34" charset="0"/>
                <a:cs typeface="Times New Roman" panose="02020603050405020304" pitchFamily="18" charset="0"/>
              </a:rPr>
              <a:t>recycelbar.</a:t>
            </a:r>
          </a:p>
        </p:txBody>
      </p:sp>
      <p:sp>
        <p:nvSpPr>
          <p:cNvPr id="10" name="Textfeld 9">
            <a:extLst>
              <a:ext uri="{FF2B5EF4-FFF2-40B4-BE49-F238E27FC236}">
                <a16:creationId xmlns:a16="http://schemas.microsoft.com/office/drawing/2014/main" id="{693A1918-32FA-4687-FE60-3ABFDB230E33}"/>
              </a:ext>
            </a:extLst>
          </p:cNvPr>
          <p:cNvSpPr txBox="1"/>
          <p:nvPr/>
        </p:nvSpPr>
        <p:spPr bwMode="gray">
          <a:xfrm>
            <a:off x="623888" y="2913117"/>
            <a:ext cx="4214812" cy="615553"/>
          </a:xfrm>
          <a:prstGeom prst="rect">
            <a:avLst/>
          </a:prstGeom>
          <a:noFill/>
        </p:spPr>
        <p:txBody>
          <a:bodyPr wrap="square" lIns="0" tIns="0" rIns="0" bIns="0">
            <a:spAutoFit/>
          </a:bodyPr>
          <a:lstStyle/>
          <a:p>
            <a:r>
              <a:rPr lang="de-DE" sz="2000" b="1" dirty="0">
                <a:latin typeface="Open Sans" panose="020B0606030504020204" pitchFamily="34" charset="0"/>
                <a:ea typeface="Open Sans" panose="020B0606030504020204" pitchFamily="34" charset="0"/>
                <a:cs typeface="Times New Roman" panose="02020603050405020304" pitchFamily="18" charset="0"/>
              </a:rPr>
              <a:t>Unkomplizierte, vielseitige </a:t>
            </a:r>
            <a:br>
              <a:rPr lang="de-DE" sz="2000" b="1" dirty="0">
                <a:latin typeface="Open Sans" panose="020B0606030504020204" pitchFamily="34" charset="0"/>
                <a:ea typeface="Open Sans" panose="020B0606030504020204" pitchFamily="34" charset="0"/>
                <a:cs typeface="Times New Roman" panose="02020603050405020304" pitchFamily="18" charset="0"/>
              </a:rPr>
            </a:br>
            <a:r>
              <a:rPr lang="de-DE" sz="2000" b="1" dirty="0">
                <a:latin typeface="Open Sans" panose="020B0606030504020204" pitchFamily="34" charset="0"/>
                <a:ea typeface="Open Sans" panose="020B0606030504020204" pitchFamily="34" charset="0"/>
                <a:cs typeface="Times New Roman" panose="02020603050405020304" pitchFamily="18" charset="0"/>
              </a:rPr>
              <a:t>und schnelle Wiederverwertung:</a:t>
            </a:r>
          </a:p>
        </p:txBody>
      </p:sp>
      <p:sp>
        <p:nvSpPr>
          <p:cNvPr id="13" name="Textfeld 12">
            <a:extLst>
              <a:ext uri="{FF2B5EF4-FFF2-40B4-BE49-F238E27FC236}">
                <a16:creationId xmlns:a16="http://schemas.microsoft.com/office/drawing/2014/main" id="{5466E04E-396E-F034-FA28-6B7B2B01474A}"/>
              </a:ext>
            </a:extLst>
          </p:cNvPr>
          <p:cNvSpPr txBox="1"/>
          <p:nvPr/>
        </p:nvSpPr>
        <p:spPr bwMode="gray">
          <a:xfrm>
            <a:off x="2040887" y="4848499"/>
            <a:ext cx="1897012" cy="615553"/>
          </a:xfrm>
          <a:prstGeom prst="rect">
            <a:avLst/>
          </a:prstGeom>
          <a:noFill/>
        </p:spPr>
        <p:txBody>
          <a:bodyPr wrap="square" lIns="0" tIns="0" rIns="0" bIns="0">
            <a:spAutoFit/>
          </a:bodyPr>
          <a:lstStyle/>
          <a:p>
            <a:r>
              <a:rPr lang="de-DE" sz="2000" b="1" dirty="0">
                <a:solidFill>
                  <a:schemeClr val="bg1"/>
                </a:solidFill>
                <a:latin typeface="+mn-lt"/>
              </a:rPr>
              <a:t>Mechanisches</a:t>
            </a:r>
            <a:r>
              <a:rPr lang="de-DE" sz="2000" dirty="0">
                <a:solidFill>
                  <a:schemeClr val="bg1"/>
                </a:solidFill>
                <a:latin typeface="+mn-lt"/>
              </a:rPr>
              <a:t> Recycling</a:t>
            </a:r>
          </a:p>
        </p:txBody>
      </p:sp>
      <p:sp>
        <p:nvSpPr>
          <p:cNvPr id="15" name="Textfeld 14">
            <a:extLst>
              <a:ext uri="{FF2B5EF4-FFF2-40B4-BE49-F238E27FC236}">
                <a16:creationId xmlns:a16="http://schemas.microsoft.com/office/drawing/2014/main" id="{5F6B6C6A-0D82-2C1C-B4EB-47BB85A1C4F6}"/>
              </a:ext>
            </a:extLst>
          </p:cNvPr>
          <p:cNvSpPr txBox="1"/>
          <p:nvPr/>
        </p:nvSpPr>
        <p:spPr bwMode="gray">
          <a:xfrm>
            <a:off x="5810636" y="4848499"/>
            <a:ext cx="1897012" cy="615553"/>
          </a:xfrm>
          <a:prstGeom prst="rect">
            <a:avLst/>
          </a:prstGeom>
          <a:noFill/>
        </p:spPr>
        <p:txBody>
          <a:bodyPr wrap="square" lIns="0" tIns="0" rIns="0" bIns="0">
            <a:spAutoFit/>
          </a:bodyPr>
          <a:lstStyle/>
          <a:p>
            <a:r>
              <a:rPr lang="de-DE" sz="2000" b="1" dirty="0">
                <a:solidFill>
                  <a:schemeClr val="bg1"/>
                </a:solidFill>
              </a:rPr>
              <a:t>Thermisches</a:t>
            </a:r>
            <a:r>
              <a:rPr lang="de-DE" sz="2000" dirty="0">
                <a:solidFill>
                  <a:schemeClr val="bg1"/>
                </a:solidFill>
                <a:latin typeface="+mn-lt"/>
              </a:rPr>
              <a:t> Recycling</a:t>
            </a:r>
          </a:p>
        </p:txBody>
      </p:sp>
      <p:sp>
        <p:nvSpPr>
          <p:cNvPr id="16" name="Textfeld 15">
            <a:extLst>
              <a:ext uri="{FF2B5EF4-FFF2-40B4-BE49-F238E27FC236}">
                <a16:creationId xmlns:a16="http://schemas.microsoft.com/office/drawing/2014/main" id="{16639C09-B695-9F67-E3AD-A8D233F9FEBF}"/>
              </a:ext>
            </a:extLst>
          </p:cNvPr>
          <p:cNvSpPr txBox="1"/>
          <p:nvPr/>
        </p:nvSpPr>
        <p:spPr bwMode="gray">
          <a:xfrm>
            <a:off x="9539111" y="4848499"/>
            <a:ext cx="1897012" cy="615553"/>
          </a:xfrm>
          <a:prstGeom prst="rect">
            <a:avLst/>
          </a:prstGeom>
          <a:noFill/>
        </p:spPr>
        <p:txBody>
          <a:bodyPr wrap="square" lIns="0" tIns="0" rIns="0" bIns="0">
            <a:spAutoFit/>
          </a:bodyPr>
          <a:lstStyle/>
          <a:p>
            <a:r>
              <a:rPr lang="de-DE" sz="2000" b="1" dirty="0">
                <a:solidFill>
                  <a:schemeClr val="bg1"/>
                </a:solidFill>
              </a:rPr>
              <a:t>Chemisches</a:t>
            </a:r>
            <a:r>
              <a:rPr lang="de-DE" sz="2000" dirty="0">
                <a:solidFill>
                  <a:schemeClr val="bg1"/>
                </a:solidFill>
                <a:latin typeface="+mn-lt"/>
              </a:rPr>
              <a:t> Recycling</a:t>
            </a:r>
          </a:p>
        </p:txBody>
      </p:sp>
      <p:sp>
        <p:nvSpPr>
          <p:cNvPr id="14" name="Textfeld 13">
            <a:extLst>
              <a:ext uri="{FF2B5EF4-FFF2-40B4-BE49-F238E27FC236}">
                <a16:creationId xmlns:a16="http://schemas.microsoft.com/office/drawing/2014/main" id="{B77E85A2-68B8-0ED1-F12D-354DB2E3CBD1}"/>
              </a:ext>
            </a:extLst>
          </p:cNvPr>
          <p:cNvSpPr txBox="1"/>
          <p:nvPr/>
        </p:nvSpPr>
        <p:spPr bwMode="gray">
          <a:xfrm>
            <a:off x="6937174" y="2269351"/>
            <a:ext cx="4721426" cy="861774"/>
          </a:xfrm>
          <a:prstGeom prst="rect">
            <a:avLst/>
          </a:prstGeom>
          <a:noFill/>
        </p:spPr>
        <p:txBody>
          <a:bodyPr wrap="square" lIns="0" tIns="0" rIns="0" bIns="0" rtlCol="0">
            <a:spAutoFit/>
          </a:bodyPr>
          <a:lstStyle/>
          <a:p>
            <a:r>
              <a:rPr lang="de-DE" sz="2800" b="1" dirty="0">
                <a:solidFill>
                  <a:srgbClr val="009FD4"/>
                </a:solidFill>
              </a:rPr>
              <a:t>39% </a:t>
            </a:r>
            <a:r>
              <a:rPr lang="de-DE" sz="2000" dirty="0">
                <a:solidFill>
                  <a:srgbClr val="009FD4"/>
                </a:solidFill>
              </a:rPr>
              <a:t>aller EPS-Verpackungen</a:t>
            </a:r>
          </a:p>
          <a:p>
            <a:r>
              <a:rPr lang="de-DE" sz="2800" b="1" dirty="0">
                <a:solidFill>
                  <a:srgbClr val="009FD4"/>
                </a:solidFill>
              </a:rPr>
              <a:t>51% </a:t>
            </a:r>
            <a:r>
              <a:rPr lang="de-DE" sz="2000" dirty="0">
                <a:solidFill>
                  <a:srgbClr val="009FD4"/>
                </a:solidFill>
              </a:rPr>
              <a:t>aller EPS-Transportverpackungen</a:t>
            </a:r>
          </a:p>
        </p:txBody>
      </p:sp>
      <p:sp>
        <p:nvSpPr>
          <p:cNvPr id="4" name="Textfeld 3">
            <a:extLst>
              <a:ext uri="{FF2B5EF4-FFF2-40B4-BE49-F238E27FC236}">
                <a16:creationId xmlns:a16="http://schemas.microsoft.com/office/drawing/2014/main" id="{1D313770-0A7D-C89C-267F-01744B17EA7E}"/>
              </a:ext>
            </a:extLst>
          </p:cNvPr>
          <p:cNvSpPr txBox="1"/>
          <p:nvPr/>
        </p:nvSpPr>
        <p:spPr>
          <a:xfrm>
            <a:off x="623888" y="6469853"/>
            <a:ext cx="5289748" cy="153888"/>
          </a:xfrm>
          <a:prstGeom prst="rect">
            <a:avLst/>
          </a:prstGeom>
          <a:noFill/>
        </p:spPr>
        <p:txBody>
          <a:bodyPr vert="horz" wrap="square" lIns="0" tIns="0" rIns="0" bIns="0" rtlCol="0" anchor="b">
            <a:spAutoFit/>
          </a:bodyPr>
          <a:lstStyle/>
          <a:p>
            <a:r>
              <a:rPr lang="it-IT" sz="1000" baseline="30000" dirty="0">
                <a:solidFill>
                  <a:schemeClr val="bg1"/>
                </a:solidFill>
                <a:latin typeface="Open Sans" panose="020B0606030504020204" pitchFamily="34" charset="0"/>
              </a:rPr>
              <a:t>1 </a:t>
            </a:r>
            <a:r>
              <a:rPr lang="it-IT" sz="1000" dirty="0">
                <a:solidFill>
                  <a:schemeClr val="bg1"/>
                </a:solidFill>
                <a:latin typeface="Open Sans" panose="020B0606030504020204" pitchFamily="34" charset="0"/>
              </a:rPr>
              <a:t>Quelle: </a:t>
            </a:r>
            <a:r>
              <a:rPr lang="it-IT" sz="1000" dirty="0" err="1">
                <a:solidFill>
                  <a:schemeClr val="bg1"/>
                </a:solidFill>
                <a:latin typeface="Open Sans" panose="020B0606030504020204" pitchFamily="34" charset="0"/>
              </a:rPr>
              <a:t>Conversio-Studie</a:t>
            </a:r>
            <a:r>
              <a:rPr lang="it-IT" sz="1000" dirty="0">
                <a:solidFill>
                  <a:schemeClr val="bg1"/>
                </a:solidFill>
                <a:latin typeface="Open Sans" panose="020B0606030504020204" pitchFamily="34" charset="0"/>
              </a:rPr>
              <a:t> (</a:t>
            </a:r>
            <a:r>
              <a:rPr lang="it-IT" sz="1000" dirty="0" err="1">
                <a:solidFill>
                  <a:schemeClr val="bg1"/>
                </a:solidFill>
                <a:latin typeface="Open Sans" panose="020B0606030504020204" pitchFamily="34" charset="0"/>
              </a:rPr>
              <a:t>Oktober</a:t>
            </a:r>
            <a:r>
              <a:rPr lang="it-IT" sz="1000" dirty="0">
                <a:solidFill>
                  <a:schemeClr val="bg1"/>
                </a:solidFill>
                <a:latin typeface="Open Sans" panose="020B0606030504020204" pitchFamily="34" charset="0"/>
              </a:rPr>
              <a:t> 2019)</a:t>
            </a:r>
            <a:endParaRPr lang="it-IT" sz="1000" baseline="30000" dirty="0">
              <a:solidFill>
                <a:schemeClr val="bg1"/>
              </a:solidFill>
              <a:latin typeface="Open Sans" panose="020B0606030504020204" pitchFamily="34" charset="0"/>
            </a:endParaRPr>
          </a:p>
        </p:txBody>
      </p:sp>
      <p:sp>
        <p:nvSpPr>
          <p:cNvPr id="7" name="Textfeld 6">
            <a:extLst>
              <a:ext uri="{FF2B5EF4-FFF2-40B4-BE49-F238E27FC236}">
                <a16:creationId xmlns:a16="http://schemas.microsoft.com/office/drawing/2014/main" id="{4952C374-AADD-2685-5271-4617D50C276B}"/>
              </a:ext>
            </a:extLst>
          </p:cNvPr>
          <p:cNvSpPr txBox="1"/>
          <p:nvPr/>
        </p:nvSpPr>
        <p:spPr bwMode="gray">
          <a:xfrm>
            <a:off x="6937174" y="3191050"/>
            <a:ext cx="4377704" cy="307777"/>
          </a:xfrm>
          <a:prstGeom prst="rect">
            <a:avLst/>
          </a:prstGeom>
          <a:noFill/>
        </p:spPr>
        <p:txBody>
          <a:bodyPr wrap="square" lIns="0" tIns="0" rIns="0" bIns="0">
            <a:spAutoFit/>
          </a:bodyPr>
          <a:lstStyle/>
          <a:p>
            <a:r>
              <a:rPr lang="de-DE" sz="2000" b="1" dirty="0">
                <a:solidFill>
                  <a:srgbClr val="009FD4"/>
                </a:solidFill>
              </a:rPr>
              <a:t>werden bereits heute recycelt.</a:t>
            </a:r>
          </a:p>
        </p:txBody>
      </p:sp>
      <p:pic>
        <p:nvPicPr>
          <p:cNvPr id="18" name="Grafik 17">
            <a:extLst>
              <a:ext uri="{FF2B5EF4-FFF2-40B4-BE49-F238E27FC236}">
                <a16:creationId xmlns:a16="http://schemas.microsoft.com/office/drawing/2014/main" id="{D627C53B-10C0-3FDC-67C2-BE4268520B4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784394" y="4760985"/>
            <a:ext cx="790582" cy="790582"/>
          </a:xfrm>
          <a:prstGeom prst="rect">
            <a:avLst/>
          </a:prstGeom>
        </p:spPr>
      </p:pic>
      <p:pic>
        <p:nvPicPr>
          <p:cNvPr id="19" name="Grafik 18">
            <a:extLst>
              <a:ext uri="{FF2B5EF4-FFF2-40B4-BE49-F238E27FC236}">
                <a16:creationId xmlns:a16="http://schemas.microsoft.com/office/drawing/2014/main" id="{43C3848C-457A-FA65-9F85-A76F4F2231B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635351" y="4760985"/>
            <a:ext cx="790582" cy="790582"/>
          </a:xfrm>
          <a:prstGeom prst="rect">
            <a:avLst/>
          </a:prstGeom>
        </p:spPr>
      </p:pic>
      <p:pic>
        <p:nvPicPr>
          <p:cNvPr id="20" name="Grafik 19">
            <a:extLst>
              <a:ext uri="{FF2B5EF4-FFF2-40B4-BE49-F238E27FC236}">
                <a16:creationId xmlns:a16="http://schemas.microsoft.com/office/drawing/2014/main" id="{545B5304-2D21-3CA1-8750-BCE994EE419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33436" y="4760985"/>
            <a:ext cx="790582" cy="790582"/>
          </a:xfrm>
          <a:prstGeom prst="rect">
            <a:avLst/>
          </a:prstGeom>
        </p:spPr>
      </p:pic>
      <p:cxnSp>
        <p:nvCxnSpPr>
          <p:cNvPr id="12" name="Gerader Verbinder 11">
            <a:extLst>
              <a:ext uri="{FF2B5EF4-FFF2-40B4-BE49-F238E27FC236}">
                <a16:creationId xmlns:a16="http://schemas.microsoft.com/office/drawing/2014/main" id="{0D841A4E-72AF-D4F0-D0B9-52AA91C5B431}"/>
              </a:ext>
            </a:extLst>
          </p:cNvPr>
          <p:cNvCxnSpPr/>
          <p:nvPr/>
        </p:nvCxnSpPr>
        <p:spPr bwMode="gray">
          <a:xfrm>
            <a:off x="4204608" y="4365423"/>
            <a:ext cx="0" cy="1549173"/>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Gerader Verbinder 20">
            <a:extLst>
              <a:ext uri="{FF2B5EF4-FFF2-40B4-BE49-F238E27FC236}">
                <a16:creationId xmlns:a16="http://schemas.microsoft.com/office/drawing/2014/main" id="{F328F67F-B4F4-7359-7FEB-4C9661986FC0}"/>
              </a:ext>
            </a:extLst>
          </p:cNvPr>
          <p:cNvCxnSpPr/>
          <p:nvPr/>
        </p:nvCxnSpPr>
        <p:spPr bwMode="gray">
          <a:xfrm>
            <a:off x="8017330" y="4365423"/>
            <a:ext cx="0" cy="1549173"/>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0679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EBBEA093-70DF-C4AE-6F64-B8206E45050D}"/>
              </a:ext>
            </a:extLst>
          </p:cNvPr>
          <p:cNvSpPr>
            <a:spLocks/>
          </p:cNvSpPr>
          <p:nvPr/>
        </p:nvSpPr>
        <p:spPr bwMode="gray">
          <a:xfrm>
            <a:off x="0" y="0"/>
            <a:ext cx="8892540" cy="6858000"/>
          </a:xfrm>
          <a:prstGeom prst="rect">
            <a:avLst/>
          </a:prstGeom>
          <a:solidFill>
            <a:srgbClr val="055A7C"/>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2000" dirty="0" err="1">
              <a:solidFill>
                <a:schemeClr val="tx1"/>
              </a:solidFill>
            </a:endParaRPr>
          </a:p>
        </p:txBody>
      </p:sp>
      <p:sp>
        <p:nvSpPr>
          <p:cNvPr id="2" name="Textplatzhalter 1">
            <a:extLst>
              <a:ext uri="{FF2B5EF4-FFF2-40B4-BE49-F238E27FC236}">
                <a16:creationId xmlns:a16="http://schemas.microsoft.com/office/drawing/2014/main" id="{21C1C9DB-F90C-686B-1EB0-4F0D5B20B88B}"/>
              </a:ext>
            </a:extLst>
          </p:cNvPr>
          <p:cNvSpPr>
            <a:spLocks noGrp="1"/>
          </p:cNvSpPr>
          <p:nvPr>
            <p:ph type="body" sz="quarter" idx="12"/>
          </p:nvPr>
        </p:nvSpPr>
        <p:spPr>
          <a:xfrm>
            <a:off x="623888" y="889001"/>
            <a:ext cx="9507473" cy="442913"/>
          </a:xfrm>
        </p:spPr>
        <p:txBody>
          <a:bodyPr/>
          <a:lstStyle/>
          <a:p>
            <a:r>
              <a:rPr lang="de-DE" dirty="0">
                <a:solidFill>
                  <a:schemeClr val="bg1"/>
                </a:solidFill>
              </a:rPr>
              <a:t>Schützt, was geschützt werden muss.</a:t>
            </a:r>
          </a:p>
        </p:txBody>
      </p:sp>
      <p:sp>
        <p:nvSpPr>
          <p:cNvPr id="3" name="Titel 2">
            <a:extLst>
              <a:ext uri="{FF2B5EF4-FFF2-40B4-BE49-F238E27FC236}">
                <a16:creationId xmlns:a16="http://schemas.microsoft.com/office/drawing/2014/main" id="{6F6915F3-52C4-8619-0FEF-E5BDE1836B42}"/>
              </a:ext>
            </a:extLst>
          </p:cNvPr>
          <p:cNvSpPr>
            <a:spLocks noGrp="1"/>
          </p:cNvSpPr>
          <p:nvPr>
            <p:ph type="title"/>
          </p:nvPr>
        </p:nvSpPr>
        <p:spPr>
          <a:xfrm>
            <a:off x="624420" y="518966"/>
            <a:ext cx="9506554" cy="370035"/>
          </a:xfrm>
        </p:spPr>
        <p:txBody>
          <a:bodyPr/>
          <a:lstStyle/>
          <a:p>
            <a:r>
              <a:rPr lang="de-DE" dirty="0">
                <a:solidFill>
                  <a:schemeClr val="bg1"/>
                </a:solidFill>
              </a:rPr>
              <a:t>Ganz schön vielseitig.</a:t>
            </a:r>
          </a:p>
        </p:txBody>
      </p:sp>
      <p:sp>
        <p:nvSpPr>
          <p:cNvPr id="6" name="Textfeld 5">
            <a:extLst>
              <a:ext uri="{FF2B5EF4-FFF2-40B4-BE49-F238E27FC236}">
                <a16:creationId xmlns:a16="http://schemas.microsoft.com/office/drawing/2014/main" id="{51D593A3-DF4B-C024-9EA0-6AD6B0D7B744}"/>
              </a:ext>
            </a:extLst>
          </p:cNvPr>
          <p:cNvSpPr txBox="1"/>
          <p:nvPr/>
        </p:nvSpPr>
        <p:spPr bwMode="gray">
          <a:xfrm>
            <a:off x="623888" y="1724660"/>
            <a:ext cx="7994332" cy="923330"/>
          </a:xfrm>
          <a:prstGeom prst="rect">
            <a:avLst/>
          </a:prstGeom>
          <a:noFill/>
        </p:spPr>
        <p:txBody>
          <a:bodyPr wrap="square" lIns="0" tIns="0" rIns="0" bIns="0">
            <a:spAutoFit/>
          </a:bodyPr>
          <a:lstStyle/>
          <a:p>
            <a:r>
              <a:rPr lang="de-DE" sz="2000" b="1" dirty="0">
                <a:solidFill>
                  <a:schemeClr val="bg1"/>
                </a:solidFill>
                <a:latin typeface="Open Sans" panose="020B0606030504020204" pitchFamily="34" charset="0"/>
                <a:ea typeface="Open Sans" panose="020B0606030504020204" pitchFamily="34" charset="0"/>
                <a:cs typeface="Times New Roman" panose="02020603050405020304" pitchFamily="18" charset="0"/>
              </a:rPr>
              <a:t>Wenn es auf eine hohe Isolierfähigkeit, Schutzleistung </a:t>
            </a:r>
            <a:br>
              <a:rPr lang="de-DE" sz="2000" b="1" dirty="0">
                <a:solidFill>
                  <a:schemeClr val="bg1"/>
                </a:solidFill>
                <a:latin typeface="Open Sans" panose="020B0606030504020204" pitchFamily="34" charset="0"/>
                <a:ea typeface="Open Sans" panose="020B0606030504020204" pitchFamily="34" charset="0"/>
                <a:cs typeface="Times New Roman" panose="02020603050405020304" pitchFamily="18" charset="0"/>
              </a:rPr>
            </a:br>
            <a:r>
              <a:rPr lang="de-DE" sz="2000" b="1" dirty="0">
                <a:solidFill>
                  <a:schemeClr val="bg1"/>
                </a:solidFill>
                <a:latin typeface="Open Sans" panose="020B0606030504020204" pitchFamily="34" charset="0"/>
                <a:ea typeface="Open Sans" panose="020B0606030504020204" pitchFamily="34" charset="0"/>
                <a:cs typeface="Times New Roman" panose="02020603050405020304" pitchFamily="18" charset="0"/>
              </a:rPr>
              <a:t>oder Stoßfestigkeit ankommt: </a:t>
            </a:r>
            <a:r>
              <a:rPr lang="de-DE" sz="2000" dirty="0">
                <a:solidFill>
                  <a:schemeClr val="bg1"/>
                </a:solidFill>
                <a:latin typeface="Open Sans" panose="020B0606030504020204" pitchFamily="34" charset="0"/>
                <a:ea typeface="Open Sans" panose="020B0606030504020204" pitchFamily="34" charset="0"/>
                <a:cs typeface="Times New Roman" panose="02020603050405020304" pitchFamily="18" charset="0"/>
              </a:rPr>
              <a:t>EPS ist das ideale, leichte Verpackungsmaterial für harte Fälle.</a:t>
            </a:r>
          </a:p>
        </p:txBody>
      </p:sp>
      <p:sp>
        <p:nvSpPr>
          <p:cNvPr id="5" name="Rechteck 4">
            <a:extLst>
              <a:ext uri="{FF2B5EF4-FFF2-40B4-BE49-F238E27FC236}">
                <a16:creationId xmlns:a16="http://schemas.microsoft.com/office/drawing/2014/main" id="{8BD52A79-D99E-2266-83F1-7A8A93AECE9F}"/>
              </a:ext>
            </a:extLst>
          </p:cNvPr>
          <p:cNvSpPr>
            <a:spLocks/>
          </p:cNvSpPr>
          <p:nvPr/>
        </p:nvSpPr>
        <p:spPr bwMode="gray">
          <a:xfrm>
            <a:off x="695706" y="4059690"/>
            <a:ext cx="2389822" cy="41549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lnSpc>
                <a:spcPct val="90000"/>
              </a:lnSpc>
            </a:pPr>
            <a:r>
              <a:rPr lang="de-DE" sz="1500" dirty="0">
                <a:solidFill>
                  <a:schemeClr val="bg1"/>
                </a:solidFill>
                <a:latin typeface="Open Sans" panose="020B0606030504020204" pitchFamily="34" charset="0"/>
              </a:rPr>
              <a:t>Möbel, Haushaltsgeräte und Konsumgüter</a:t>
            </a:r>
          </a:p>
        </p:txBody>
      </p:sp>
      <p:sp>
        <p:nvSpPr>
          <p:cNvPr id="13" name="Rechteck 12">
            <a:extLst>
              <a:ext uri="{FF2B5EF4-FFF2-40B4-BE49-F238E27FC236}">
                <a16:creationId xmlns:a16="http://schemas.microsoft.com/office/drawing/2014/main" id="{3C3B7903-BECA-F45A-72C7-BF6A5AEAB6CE}"/>
              </a:ext>
            </a:extLst>
          </p:cNvPr>
          <p:cNvSpPr>
            <a:spLocks/>
          </p:cNvSpPr>
          <p:nvPr/>
        </p:nvSpPr>
        <p:spPr bwMode="gray">
          <a:xfrm>
            <a:off x="3847871" y="4059690"/>
            <a:ext cx="1413510" cy="41549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spAutoFit/>
          </a:bodyPr>
          <a:lstStyle/>
          <a:p>
            <a:pPr algn="ctr">
              <a:lnSpc>
                <a:spcPct val="90000"/>
              </a:lnSpc>
            </a:pPr>
            <a:r>
              <a:rPr lang="de-DE" sz="1500" dirty="0">
                <a:solidFill>
                  <a:schemeClr val="bg1"/>
                </a:solidFill>
                <a:latin typeface="Open Sans" panose="020B0606030504020204" pitchFamily="34" charset="0"/>
              </a:rPr>
              <a:t>Lebensmittel</a:t>
            </a:r>
            <a:br>
              <a:rPr lang="de-DE" sz="1500" dirty="0">
                <a:solidFill>
                  <a:schemeClr val="bg1"/>
                </a:solidFill>
                <a:latin typeface="Open Sans" panose="020B0606030504020204" pitchFamily="34" charset="0"/>
              </a:rPr>
            </a:br>
            <a:endParaRPr lang="de-DE" sz="1500" dirty="0">
              <a:solidFill>
                <a:schemeClr val="bg1"/>
              </a:solidFill>
              <a:latin typeface="Open Sans" panose="020B0606030504020204" pitchFamily="34" charset="0"/>
            </a:endParaRPr>
          </a:p>
        </p:txBody>
      </p:sp>
      <p:sp>
        <p:nvSpPr>
          <p:cNvPr id="14" name="Rechteck 13">
            <a:extLst>
              <a:ext uri="{FF2B5EF4-FFF2-40B4-BE49-F238E27FC236}">
                <a16:creationId xmlns:a16="http://schemas.microsoft.com/office/drawing/2014/main" id="{B0B97C99-BA8F-1A0A-9ADB-DAEAB7B99724}"/>
              </a:ext>
            </a:extLst>
          </p:cNvPr>
          <p:cNvSpPr>
            <a:spLocks/>
          </p:cNvSpPr>
          <p:nvPr/>
        </p:nvSpPr>
        <p:spPr bwMode="gray">
          <a:xfrm>
            <a:off x="5980834" y="4059690"/>
            <a:ext cx="2181454" cy="41549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lnSpc>
                <a:spcPct val="90000"/>
              </a:lnSpc>
            </a:pPr>
            <a:r>
              <a:rPr lang="de-DE" sz="1500" dirty="0">
                <a:solidFill>
                  <a:schemeClr val="bg1"/>
                </a:solidFill>
                <a:latin typeface="Open Sans" panose="020B0606030504020204" pitchFamily="34" charset="0"/>
              </a:rPr>
              <a:t>Aquakulturen für </a:t>
            </a:r>
            <a:br>
              <a:rPr lang="de-DE" sz="1500" dirty="0">
                <a:solidFill>
                  <a:schemeClr val="bg1"/>
                </a:solidFill>
                <a:latin typeface="Open Sans" panose="020B0606030504020204" pitchFamily="34" charset="0"/>
              </a:rPr>
            </a:br>
            <a:r>
              <a:rPr lang="de-DE" sz="1500" dirty="0">
                <a:solidFill>
                  <a:schemeClr val="bg1"/>
                </a:solidFill>
                <a:latin typeface="Open Sans" panose="020B0606030504020204" pitchFamily="34" charset="0"/>
              </a:rPr>
              <a:t>Gemüse und Kräuter</a:t>
            </a:r>
          </a:p>
        </p:txBody>
      </p:sp>
      <p:sp>
        <p:nvSpPr>
          <p:cNvPr id="15" name="Rechteck 14">
            <a:extLst>
              <a:ext uri="{FF2B5EF4-FFF2-40B4-BE49-F238E27FC236}">
                <a16:creationId xmlns:a16="http://schemas.microsoft.com/office/drawing/2014/main" id="{65272676-64B7-4CF2-68D6-479FE17A0B20}"/>
              </a:ext>
            </a:extLst>
          </p:cNvPr>
          <p:cNvSpPr>
            <a:spLocks/>
          </p:cNvSpPr>
          <p:nvPr/>
        </p:nvSpPr>
        <p:spPr bwMode="gray">
          <a:xfrm>
            <a:off x="273368" y="6107100"/>
            <a:ext cx="3264623" cy="62324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lnSpc>
                <a:spcPct val="90000"/>
              </a:lnSpc>
            </a:pPr>
            <a:r>
              <a:rPr lang="de-DE" sz="1500" dirty="0">
                <a:solidFill>
                  <a:schemeClr val="bg1"/>
                </a:solidFill>
                <a:latin typeface="Open Sans" panose="020B0606030504020204" pitchFamily="34" charset="0"/>
              </a:rPr>
              <a:t>Organtransport &amp;</a:t>
            </a:r>
            <a:br>
              <a:rPr lang="de-DE" sz="1500" dirty="0">
                <a:solidFill>
                  <a:schemeClr val="bg1"/>
                </a:solidFill>
                <a:latin typeface="Open Sans" panose="020B0606030504020204" pitchFamily="34" charset="0"/>
              </a:rPr>
            </a:br>
            <a:r>
              <a:rPr lang="de-DE" sz="1500" dirty="0">
                <a:solidFill>
                  <a:schemeClr val="bg1"/>
                </a:solidFill>
                <a:latin typeface="Open Sans" panose="020B0606030504020204" pitchFamily="34" charset="0"/>
              </a:rPr>
              <a:t>Temperatursensible </a:t>
            </a:r>
            <a:br>
              <a:rPr lang="de-DE" sz="1500" dirty="0">
                <a:solidFill>
                  <a:schemeClr val="bg1"/>
                </a:solidFill>
                <a:latin typeface="Open Sans" panose="020B0606030504020204" pitchFamily="34" charset="0"/>
              </a:rPr>
            </a:br>
            <a:r>
              <a:rPr lang="de-DE" sz="1500" dirty="0">
                <a:solidFill>
                  <a:schemeClr val="bg1"/>
                </a:solidFill>
                <a:latin typeface="Open Sans" panose="020B0606030504020204" pitchFamily="34" charset="0"/>
              </a:rPr>
              <a:t>Medikamente / Impfstoffe </a:t>
            </a:r>
          </a:p>
        </p:txBody>
      </p:sp>
      <p:sp>
        <p:nvSpPr>
          <p:cNvPr id="16" name="Rechteck 15">
            <a:extLst>
              <a:ext uri="{FF2B5EF4-FFF2-40B4-BE49-F238E27FC236}">
                <a16:creationId xmlns:a16="http://schemas.microsoft.com/office/drawing/2014/main" id="{88AFFA7C-8643-A410-DDEB-178C3A67A888}"/>
              </a:ext>
            </a:extLst>
          </p:cNvPr>
          <p:cNvSpPr>
            <a:spLocks/>
          </p:cNvSpPr>
          <p:nvPr/>
        </p:nvSpPr>
        <p:spPr bwMode="gray">
          <a:xfrm>
            <a:off x="3847871" y="6107100"/>
            <a:ext cx="1413510" cy="20774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spAutoFit/>
          </a:bodyPr>
          <a:lstStyle/>
          <a:p>
            <a:pPr algn="ctr">
              <a:lnSpc>
                <a:spcPct val="90000"/>
              </a:lnSpc>
            </a:pPr>
            <a:r>
              <a:rPr lang="de-DE" sz="1500" dirty="0">
                <a:solidFill>
                  <a:schemeClr val="bg1"/>
                </a:solidFill>
                <a:latin typeface="Open Sans" panose="020B0606030504020204" pitchFamily="34" charset="0"/>
              </a:rPr>
              <a:t>Klimaanlagen</a:t>
            </a:r>
          </a:p>
        </p:txBody>
      </p:sp>
      <p:sp>
        <p:nvSpPr>
          <p:cNvPr id="17" name="Rechteck 16">
            <a:extLst>
              <a:ext uri="{FF2B5EF4-FFF2-40B4-BE49-F238E27FC236}">
                <a16:creationId xmlns:a16="http://schemas.microsoft.com/office/drawing/2014/main" id="{9E996EEE-E9D0-B35A-21E2-28748E08DA4F}"/>
              </a:ext>
            </a:extLst>
          </p:cNvPr>
          <p:cNvSpPr>
            <a:spLocks/>
          </p:cNvSpPr>
          <p:nvPr/>
        </p:nvSpPr>
        <p:spPr bwMode="gray">
          <a:xfrm>
            <a:off x="6095134" y="6107100"/>
            <a:ext cx="1952854" cy="20774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lnSpc>
                <a:spcPct val="90000"/>
              </a:lnSpc>
            </a:pPr>
            <a:r>
              <a:rPr lang="de-DE" sz="1500" dirty="0">
                <a:solidFill>
                  <a:schemeClr val="bg1"/>
                </a:solidFill>
                <a:latin typeface="Open Sans" panose="020B0606030504020204" pitchFamily="34" charset="0"/>
              </a:rPr>
              <a:t>Modellflugzeugbau</a:t>
            </a:r>
          </a:p>
        </p:txBody>
      </p:sp>
      <p:sp>
        <p:nvSpPr>
          <p:cNvPr id="21" name="Textfeld 20">
            <a:extLst>
              <a:ext uri="{FF2B5EF4-FFF2-40B4-BE49-F238E27FC236}">
                <a16:creationId xmlns:a16="http://schemas.microsoft.com/office/drawing/2014/main" id="{590A8D79-A09A-2616-833E-B15D1347842F}"/>
              </a:ext>
            </a:extLst>
          </p:cNvPr>
          <p:cNvSpPr txBox="1"/>
          <p:nvPr/>
        </p:nvSpPr>
        <p:spPr bwMode="gray">
          <a:xfrm>
            <a:off x="9317355" y="4475188"/>
            <a:ext cx="2601277" cy="1938992"/>
          </a:xfrm>
          <a:prstGeom prst="rect">
            <a:avLst/>
          </a:prstGeom>
          <a:noFill/>
        </p:spPr>
        <p:txBody>
          <a:bodyPr wrap="square">
            <a:spAutoFit/>
          </a:bodyPr>
          <a:lstStyle/>
          <a:p>
            <a:r>
              <a:rPr lang="de-DE" b="1" dirty="0">
                <a:solidFill>
                  <a:schemeClr val="accent1"/>
                </a:solidFill>
                <a:latin typeface="+mn-lt"/>
              </a:rPr>
              <a:t>Zahlreiche Branchen haben die Vorteile von EPS bereits erkannt</a:t>
            </a:r>
          </a:p>
        </p:txBody>
      </p:sp>
      <p:pic>
        <p:nvPicPr>
          <p:cNvPr id="7" name="Grafik 6">
            <a:extLst>
              <a:ext uri="{FF2B5EF4-FFF2-40B4-BE49-F238E27FC236}">
                <a16:creationId xmlns:a16="http://schemas.microsoft.com/office/drawing/2014/main" id="{ED5CD190-D624-9E4B-A9EC-774F945D67A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41783" y="3132966"/>
            <a:ext cx="697668" cy="697668"/>
          </a:xfrm>
          <a:prstGeom prst="rect">
            <a:avLst/>
          </a:prstGeom>
        </p:spPr>
      </p:pic>
      <p:pic>
        <p:nvPicPr>
          <p:cNvPr id="8" name="Grafik 7">
            <a:extLst>
              <a:ext uri="{FF2B5EF4-FFF2-40B4-BE49-F238E27FC236}">
                <a16:creationId xmlns:a16="http://schemas.microsoft.com/office/drawing/2014/main" id="{CF8AAEE0-3D34-65DE-334D-99600582E98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168749" y="3128804"/>
            <a:ext cx="771754" cy="771754"/>
          </a:xfrm>
          <a:prstGeom prst="rect">
            <a:avLst/>
          </a:prstGeom>
        </p:spPr>
      </p:pic>
      <p:pic>
        <p:nvPicPr>
          <p:cNvPr id="28" name="Grafik 27">
            <a:extLst>
              <a:ext uri="{FF2B5EF4-FFF2-40B4-BE49-F238E27FC236}">
                <a16:creationId xmlns:a16="http://schemas.microsoft.com/office/drawing/2014/main" id="{B88F5C57-A0C0-E3E3-0316-C675AA16957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168749" y="5109779"/>
            <a:ext cx="771754" cy="771754"/>
          </a:xfrm>
          <a:prstGeom prst="rect">
            <a:avLst/>
          </a:prstGeom>
        </p:spPr>
      </p:pic>
      <p:pic>
        <p:nvPicPr>
          <p:cNvPr id="31" name="Grafik 30">
            <a:extLst>
              <a:ext uri="{FF2B5EF4-FFF2-40B4-BE49-F238E27FC236}">
                <a16:creationId xmlns:a16="http://schemas.microsoft.com/office/drawing/2014/main" id="{D2A8C3C3-3FAA-38C2-F145-0F28CE9A872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685684" y="5136918"/>
            <a:ext cx="771754" cy="771754"/>
          </a:xfrm>
          <a:prstGeom prst="rect">
            <a:avLst/>
          </a:prstGeom>
        </p:spPr>
      </p:pic>
      <p:grpSp>
        <p:nvGrpSpPr>
          <p:cNvPr id="17412" name="Gruppieren 17411">
            <a:extLst>
              <a:ext uri="{FF2B5EF4-FFF2-40B4-BE49-F238E27FC236}">
                <a16:creationId xmlns:a16="http://schemas.microsoft.com/office/drawing/2014/main" id="{6C4AA550-83BD-726F-3C67-B6D517094432}"/>
              </a:ext>
            </a:extLst>
          </p:cNvPr>
          <p:cNvGrpSpPr/>
          <p:nvPr/>
        </p:nvGrpSpPr>
        <p:grpSpPr>
          <a:xfrm>
            <a:off x="1490329" y="5094285"/>
            <a:ext cx="783842" cy="783842"/>
            <a:chOff x="1410558" y="5034582"/>
            <a:chExt cx="849278" cy="849279"/>
          </a:xfrm>
        </p:grpSpPr>
        <p:pic>
          <p:nvPicPr>
            <p:cNvPr id="11" name="Grafik 10">
              <a:extLst>
                <a:ext uri="{FF2B5EF4-FFF2-40B4-BE49-F238E27FC236}">
                  <a16:creationId xmlns:a16="http://schemas.microsoft.com/office/drawing/2014/main" id="{DEDB5D6A-BFC3-583B-7BFA-F84FC8822D18}"/>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506700" y="5129903"/>
              <a:ext cx="673729" cy="673727"/>
            </a:xfrm>
            <a:prstGeom prst="rect">
              <a:avLst/>
            </a:prstGeom>
          </p:spPr>
        </p:pic>
        <p:grpSp>
          <p:nvGrpSpPr>
            <p:cNvPr id="17411" name="Gruppieren 17410">
              <a:extLst>
                <a:ext uri="{FF2B5EF4-FFF2-40B4-BE49-F238E27FC236}">
                  <a16:creationId xmlns:a16="http://schemas.microsoft.com/office/drawing/2014/main" id="{ABBC85B7-FD7F-7633-014B-87FD38CF44FE}"/>
                </a:ext>
              </a:extLst>
            </p:cNvPr>
            <p:cNvGrpSpPr/>
            <p:nvPr/>
          </p:nvGrpSpPr>
          <p:grpSpPr>
            <a:xfrm>
              <a:off x="1410558" y="5034582"/>
              <a:ext cx="849278" cy="849279"/>
              <a:chOff x="-84867" y="5034582"/>
              <a:chExt cx="849278" cy="849279"/>
            </a:xfrm>
          </p:grpSpPr>
          <p:sp>
            <p:nvSpPr>
              <p:cNvPr id="58" name="Freihandform: Form 57">
                <a:extLst>
                  <a:ext uri="{FF2B5EF4-FFF2-40B4-BE49-F238E27FC236}">
                    <a16:creationId xmlns:a16="http://schemas.microsoft.com/office/drawing/2014/main" id="{3F354FA6-4199-CA99-1465-8A4A36996AC6}"/>
                  </a:ext>
                </a:extLst>
              </p:cNvPr>
              <p:cNvSpPr/>
              <p:nvPr/>
            </p:nvSpPr>
            <p:spPr>
              <a:xfrm>
                <a:off x="-84867" y="5034582"/>
                <a:ext cx="221551" cy="221551"/>
              </a:xfrm>
              <a:custGeom>
                <a:avLst/>
                <a:gdLst>
                  <a:gd name="connsiteX0" fmla="*/ 0 w 221551"/>
                  <a:gd name="connsiteY0" fmla="*/ 221551 h 221551"/>
                  <a:gd name="connsiteX1" fmla="*/ 0 w 221551"/>
                  <a:gd name="connsiteY1" fmla="*/ 110776 h 221551"/>
                  <a:gd name="connsiteX2" fmla="*/ 110776 w 221551"/>
                  <a:gd name="connsiteY2" fmla="*/ 0 h 221551"/>
                  <a:gd name="connsiteX3" fmla="*/ 221551 w 221551"/>
                  <a:gd name="connsiteY3" fmla="*/ 0 h 221551"/>
                </a:gdLst>
                <a:ahLst/>
                <a:cxnLst>
                  <a:cxn ang="0">
                    <a:pos x="connsiteX0" y="connsiteY0"/>
                  </a:cxn>
                  <a:cxn ang="0">
                    <a:pos x="connsiteX1" y="connsiteY1"/>
                  </a:cxn>
                  <a:cxn ang="0">
                    <a:pos x="connsiteX2" y="connsiteY2"/>
                  </a:cxn>
                  <a:cxn ang="0">
                    <a:pos x="connsiteX3" y="connsiteY3"/>
                  </a:cxn>
                </a:cxnLst>
                <a:rect l="l" t="t" r="r" b="b"/>
                <a:pathLst>
                  <a:path w="221551" h="221551">
                    <a:moveTo>
                      <a:pt x="0" y="221551"/>
                    </a:moveTo>
                    <a:lnTo>
                      <a:pt x="0" y="110776"/>
                    </a:lnTo>
                    <a:cubicBezTo>
                      <a:pt x="0" y="49596"/>
                      <a:pt x="49596" y="0"/>
                      <a:pt x="110776" y="0"/>
                    </a:cubicBezTo>
                    <a:lnTo>
                      <a:pt x="221551" y="0"/>
                    </a:lnTo>
                  </a:path>
                </a:pathLst>
              </a:custGeom>
              <a:noFill/>
              <a:ln w="11253" cap="rnd">
                <a:solidFill>
                  <a:schemeClr val="bg1"/>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de-DE"/>
              </a:p>
            </p:txBody>
          </p:sp>
          <p:sp>
            <p:nvSpPr>
              <p:cNvPr id="59" name="Freihandform: Form 58">
                <a:extLst>
                  <a:ext uri="{FF2B5EF4-FFF2-40B4-BE49-F238E27FC236}">
                    <a16:creationId xmlns:a16="http://schemas.microsoft.com/office/drawing/2014/main" id="{5A4B49F1-9152-F9D8-A262-B95BE538620C}"/>
                  </a:ext>
                </a:extLst>
              </p:cNvPr>
              <p:cNvSpPr/>
              <p:nvPr/>
            </p:nvSpPr>
            <p:spPr>
              <a:xfrm>
                <a:off x="542860" y="5034582"/>
                <a:ext cx="221551" cy="221551"/>
              </a:xfrm>
              <a:custGeom>
                <a:avLst/>
                <a:gdLst>
                  <a:gd name="connsiteX0" fmla="*/ 221551 w 221551"/>
                  <a:gd name="connsiteY0" fmla="*/ 221551 h 221551"/>
                  <a:gd name="connsiteX1" fmla="*/ 221551 w 221551"/>
                  <a:gd name="connsiteY1" fmla="*/ 110776 h 221551"/>
                  <a:gd name="connsiteX2" fmla="*/ 110776 w 221551"/>
                  <a:gd name="connsiteY2" fmla="*/ 0 h 221551"/>
                  <a:gd name="connsiteX3" fmla="*/ 0 w 221551"/>
                  <a:gd name="connsiteY3" fmla="*/ 0 h 221551"/>
                </a:gdLst>
                <a:ahLst/>
                <a:cxnLst>
                  <a:cxn ang="0">
                    <a:pos x="connsiteX0" y="connsiteY0"/>
                  </a:cxn>
                  <a:cxn ang="0">
                    <a:pos x="connsiteX1" y="connsiteY1"/>
                  </a:cxn>
                  <a:cxn ang="0">
                    <a:pos x="connsiteX2" y="connsiteY2"/>
                  </a:cxn>
                  <a:cxn ang="0">
                    <a:pos x="connsiteX3" y="connsiteY3"/>
                  </a:cxn>
                </a:cxnLst>
                <a:rect l="l" t="t" r="r" b="b"/>
                <a:pathLst>
                  <a:path w="221551" h="221551">
                    <a:moveTo>
                      <a:pt x="221551" y="221551"/>
                    </a:moveTo>
                    <a:lnTo>
                      <a:pt x="221551" y="110776"/>
                    </a:lnTo>
                    <a:cubicBezTo>
                      <a:pt x="221551" y="49596"/>
                      <a:pt x="171957" y="0"/>
                      <a:pt x="110776" y="0"/>
                    </a:cubicBezTo>
                    <a:lnTo>
                      <a:pt x="0" y="0"/>
                    </a:lnTo>
                  </a:path>
                </a:pathLst>
              </a:custGeom>
              <a:noFill/>
              <a:ln w="11253" cap="rnd">
                <a:solidFill>
                  <a:schemeClr val="bg1"/>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de-DE"/>
              </a:p>
            </p:txBody>
          </p:sp>
          <p:sp>
            <p:nvSpPr>
              <p:cNvPr id="60" name="Freihandform: Form 59">
                <a:extLst>
                  <a:ext uri="{FF2B5EF4-FFF2-40B4-BE49-F238E27FC236}">
                    <a16:creationId xmlns:a16="http://schemas.microsoft.com/office/drawing/2014/main" id="{E096F185-FBB2-337E-F2B3-1836E4F408DF}"/>
                  </a:ext>
                </a:extLst>
              </p:cNvPr>
              <p:cNvSpPr/>
              <p:nvPr/>
            </p:nvSpPr>
            <p:spPr>
              <a:xfrm>
                <a:off x="-84867" y="5662310"/>
                <a:ext cx="221551" cy="221551"/>
              </a:xfrm>
              <a:custGeom>
                <a:avLst/>
                <a:gdLst>
                  <a:gd name="connsiteX0" fmla="*/ 0 w 221551"/>
                  <a:gd name="connsiteY0" fmla="*/ 0 h 221551"/>
                  <a:gd name="connsiteX1" fmla="*/ 0 w 221551"/>
                  <a:gd name="connsiteY1" fmla="*/ 110776 h 221551"/>
                  <a:gd name="connsiteX2" fmla="*/ 110776 w 221551"/>
                  <a:gd name="connsiteY2" fmla="*/ 221551 h 221551"/>
                  <a:gd name="connsiteX3" fmla="*/ 221551 w 221551"/>
                  <a:gd name="connsiteY3" fmla="*/ 221551 h 221551"/>
                </a:gdLst>
                <a:ahLst/>
                <a:cxnLst>
                  <a:cxn ang="0">
                    <a:pos x="connsiteX0" y="connsiteY0"/>
                  </a:cxn>
                  <a:cxn ang="0">
                    <a:pos x="connsiteX1" y="connsiteY1"/>
                  </a:cxn>
                  <a:cxn ang="0">
                    <a:pos x="connsiteX2" y="connsiteY2"/>
                  </a:cxn>
                  <a:cxn ang="0">
                    <a:pos x="connsiteX3" y="connsiteY3"/>
                  </a:cxn>
                </a:cxnLst>
                <a:rect l="l" t="t" r="r" b="b"/>
                <a:pathLst>
                  <a:path w="221551" h="221551">
                    <a:moveTo>
                      <a:pt x="0" y="0"/>
                    </a:moveTo>
                    <a:lnTo>
                      <a:pt x="0" y="110776"/>
                    </a:lnTo>
                    <a:cubicBezTo>
                      <a:pt x="0" y="171957"/>
                      <a:pt x="49596" y="221551"/>
                      <a:pt x="110776" y="221551"/>
                    </a:cubicBezTo>
                    <a:lnTo>
                      <a:pt x="221551" y="221551"/>
                    </a:lnTo>
                  </a:path>
                </a:pathLst>
              </a:custGeom>
              <a:noFill/>
              <a:ln w="11253" cap="rnd">
                <a:solidFill>
                  <a:schemeClr val="bg1"/>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de-DE"/>
              </a:p>
            </p:txBody>
          </p:sp>
          <p:sp>
            <p:nvSpPr>
              <p:cNvPr id="61" name="Freihandform: Form 60">
                <a:extLst>
                  <a:ext uri="{FF2B5EF4-FFF2-40B4-BE49-F238E27FC236}">
                    <a16:creationId xmlns:a16="http://schemas.microsoft.com/office/drawing/2014/main" id="{42578EAA-366B-72BF-8819-79A3A18707D3}"/>
                  </a:ext>
                </a:extLst>
              </p:cNvPr>
              <p:cNvSpPr/>
              <p:nvPr/>
            </p:nvSpPr>
            <p:spPr>
              <a:xfrm>
                <a:off x="542860" y="5662310"/>
                <a:ext cx="221551" cy="221551"/>
              </a:xfrm>
              <a:custGeom>
                <a:avLst/>
                <a:gdLst>
                  <a:gd name="connsiteX0" fmla="*/ 221551 w 221551"/>
                  <a:gd name="connsiteY0" fmla="*/ 0 h 221551"/>
                  <a:gd name="connsiteX1" fmla="*/ 221551 w 221551"/>
                  <a:gd name="connsiteY1" fmla="*/ 110776 h 221551"/>
                  <a:gd name="connsiteX2" fmla="*/ 110776 w 221551"/>
                  <a:gd name="connsiteY2" fmla="*/ 221551 h 221551"/>
                  <a:gd name="connsiteX3" fmla="*/ 0 w 221551"/>
                  <a:gd name="connsiteY3" fmla="*/ 221551 h 221551"/>
                </a:gdLst>
                <a:ahLst/>
                <a:cxnLst>
                  <a:cxn ang="0">
                    <a:pos x="connsiteX0" y="connsiteY0"/>
                  </a:cxn>
                  <a:cxn ang="0">
                    <a:pos x="connsiteX1" y="connsiteY1"/>
                  </a:cxn>
                  <a:cxn ang="0">
                    <a:pos x="connsiteX2" y="connsiteY2"/>
                  </a:cxn>
                  <a:cxn ang="0">
                    <a:pos x="connsiteX3" y="connsiteY3"/>
                  </a:cxn>
                </a:cxnLst>
                <a:rect l="l" t="t" r="r" b="b"/>
                <a:pathLst>
                  <a:path w="221551" h="221551">
                    <a:moveTo>
                      <a:pt x="221551" y="0"/>
                    </a:moveTo>
                    <a:lnTo>
                      <a:pt x="221551" y="110776"/>
                    </a:lnTo>
                    <a:cubicBezTo>
                      <a:pt x="221551" y="171957"/>
                      <a:pt x="171957" y="221551"/>
                      <a:pt x="110776" y="221551"/>
                    </a:cubicBezTo>
                    <a:lnTo>
                      <a:pt x="0" y="221551"/>
                    </a:lnTo>
                  </a:path>
                </a:pathLst>
              </a:custGeom>
              <a:noFill/>
              <a:ln w="11253" cap="rnd">
                <a:solidFill>
                  <a:schemeClr val="bg1"/>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de-DE"/>
              </a:p>
            </p:txBody>
          </p:sp>
        </p:grpSp>
      </p:grpSp>
      <p:pic>
        <p:nvPicPr>
          <p:cNvPr id="17414" name="Grafik 17413">
            <a:extLst>
              <a:ext uri="{FF2B5EF4-FFF2-40B4-BE49-F238E27FC236}">
                <a16:creationId xmlns:a16="http://schemas.microsoft.com/office/drawing/2014/main" id="{2B306FB6-945E-84DB-1933-BB4DEC9D353B}"/>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633182" y="3091810"/>
            <a:ext cx="771754" cy="771754"/>
          </a:xfrm>
          <a:prstGeom prst="rect">
            <a:avLst/>
          </a:prstGeom>
        </p:spPr>
      </p:pic>
      <p:cxnSp>
        <p:nvCxnSpPr>
          <p:cNvPr id="17416" name="Gerader Verbinder 17415">
            <a:extLst>
              <a:ext uri="{FF2B5EF4-FFF2-40B4-BE49-F238E27FC236}">
                <a16:creationId xmlns:a16="http://schemas.microsoft.com/office/drawing/2014/main" id="{75EA7316-2E95-D23A-BF49-6EFD09227CC1}"/>
              </a:ext>
            </a:extLst>
          </p:cNvPr>
          <p:cNvCxnSpPr>
            <a:cxnSpLocks/>
          </p:cNvCxnSpPr>
          <p:nvPr/>
        </p:nvCxnSpPr>
        <p:spPr bwMode="gray">
          <a:xfrm>
            <a:off x="3337331" y="3074984"/>
            <a:ext cx="0" cy="3305175"/>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419" name="Gerader Verbinder 17418">
            <a:extLst>
              <a:ext uri="{FF2B5EF4-FFF2-40B4-BE49-F238E27FC236}">
                <a16:creationId xmlns:a16="http://schemas.microsoft.com/office/drawing/2014/main" id="{E479D4AD-20A6-140F-F6E4-2601BA02D85D}"/>
              </a:ext>
            </a:extLst>
          </p:cNvPr>
          <p:cNvCxnSpPr>
            <a:cxnSpLocks/>
          </p:cNvCxnSpPr>
          <p:nvPr/>
        </p:nvCxnSpPr>
        <p:spPr bwMode="gray">
          <a:xfrm flipH="1">
            <a:off x="718591" y="4760839"/>
            <a:ext cx="748243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423" name="Gerader Verbinder 17422">
            <a:extLst>
              <a:ext uri="{FF2B5EF4-FFF2-40B4-BE49-F238E27FC236}">
                <a16:creationId xmlns:a16="http://schemas.microsoft.com/office/drawing/2014/main" id="{46E61246-30FD-ABC7-7991-E5C0FADE18BC}"/>
              </a:ext>
            </a:extLst>
          </p:cNvPr>
          <p:cNvCxnSpPr>
            <a:cxnSpLocks/>
          </p:cNvCxnSpPr>
          <p:nvPr/>
        </p:nvCxnSpPr>
        <p:spPr bwMode="gray">
          <a:xfrm>
            <a:off x="5785256" y="3074984"/>
            <a:ext cx="0" cy="3305175"/>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7425" name="Rechteck 17424">
            <a:extLst>
              <a:ext uri="{FF2B5EF4-FFF2-40B4-BE49-F238E27FC236}">
                <a16:creationId xmlns:a16="http://schemas.microsoft.com/office/drawing/2014/main" id="{354726F9-5689-8EA9-2198-9F05F40F59D1}"/>
              </a:ext>
            </a:extLst>
          </p:cNvPr>
          <p:cNvSpPr/>
          <p:nvPr/>
        </p:nvSpPr>
        <p:spPr bwMode="gray">
          <a:xfrm>
            <a:off x="3239542" y="4658357"/>
            <a:ext cx="195578" cy="195578"/>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2000" dirty="0" err="1">
              <a:solidFill>
                <a:schemeClr val="tx1"/>
              </a:solidFill>
              <a:latin typeface="Open Sans" panose="020B0606030504020204" pitchFamily="34" charset="0"/>
            </a:endParaRPr>
          </a:p>
        </p:txBody>
      </p:sp>
      <p:sp>
        <p:nvSpPr>
          <p:cNvPr id="17426" name="Rechteck 17425">
            <a:extLst>
              <a:ext uri="{FF2B5EF4-FFF2-40B4-BE49-F238E27FC236}">
                <a16:creationId xmlns:a16="http://schemas.microsoft.com/office/drawing/2014/main" id="{EBF4C313-0DAE-FF03-C4AA-9B01ECBE4A04}"/>
              </a:ext>
            </a:extLst>
          </p:cNvPr>
          <p:cNvSpPr/>
          <p:nvPr/>
        </p:nvSpPr>
        <p:spPr bwMode="gray">
          <a:xfrm>
            <a:off x="5687467" y="4658357"/>
            <a:ext cx="195578" cy="195578"/>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2000" dirty="0" err="1">
              <a:solidFill>
                <a:schemeClr val="tx1"/>
              </a:solidFill>
              <a:latin typeface="Open Sans" panose="020B0606030504020204" pitchFamily="34" charset="0"/>
            </a:endParaRPr>
          </a:p>
        </p:txBody>
      </p:sp>
    </p:spTree>
    <p:extLst>
      <p:ext uri="{BB962C8B-B14F-4D97-AF65-F5344CB8AC3E}">
        <p14:creationId xmlns:p14="http://schemas.microsoft.com/office/powerpoint/2010/main" val="2273500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SI">
  <a:themeElements>
    <a:clrScheme name="Benutzerdefiniert 72">
      <a:dk1>
        <a:srgbClr val="333333"/>
      </a:dk1>
      <a:lt1>
        <a:sysClr val="window" lastClr="FFFFFF"/>
      </a:lt1>
      <a:dk2>
        <a:srgbClr val="054E9F"/>
      </a:dk2>
      <a:lt2>
        <a:srgbClr val="F5F8E5"/>
      </a:lt2>
      <a:accent1>
        <a:srgbClr val="009FD4"/>
      </a:accent1>
      <a:accent2>
        <a:srgbClr val="AED600"/>
      </a:accent2>
      <a:accent3>
        <a:srgbClr val="E95B2B"/>
      </a:accent3>
      <a:accent4>
        <a:srgbClr val="EC008C"/>
      </a:accent4>
      <a:accent5>
        <a:srgbClr val="ADADAD"/>
      </a:accent5>
      <a:accent6>
        <a:srgbClr val="D6D6D6"/>
      </a:accent6>
      <a:hlink>
        <a:srgbClr val="054B9F"/>
      </a:hlink>
      <a:folHlink>
        <a:srgbClr val="009FD4"/>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accent1"/>
        </a:solidFill>
        <a:ln w="9525">
          <a:noFill/>
        </a:ln>
      </a:spPr>
      <a:bodyPr lIns="72000" tIns="72000" rIns="72000" bIns="72000" rtlCol="0" anchor="ctr"/>
      <a:lstStyle>
        <a:defPPr algn="ctr">
          <a:defRPr sz="2000" dirty="0" err="1">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952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none" lIns="0" tIns="0" rIns="0" bIns="0" rtlCol="0">
        <a:spAutoFit/>
      </a:bodyPr>
      <a:lstStyle>
        <a:defPPr marL="270000" indent="-270000">
          <a:buFont typeface="Arial" panose="020B0604020202020204" pitchFamily="34" charset="0"/>
          <a:buChar char="•"/>
          <a:defRPr sz="2000" dirty="0" err="1" smtClean="0"/>
        </a:defPPr>
      </a:lstStyle>
    </a:txDef>
  </a:objectDefaults>
  <a:extraClrSchemeLst/>
  <a:custClrLst>
    <a:custClr name="Gelb 100%">
      <a:srgbClr val="FFC819"/>
    </a:custClr>
    <a:custClr name="Orange 100%">
      <a:srgbClr val="F28502"/>
    </a:custClr>
    <a:custClr name="Rot 100%">
      <a:srgbClr val="C40046"/>
    </a:custClr>
    <a:custClr name="Dunkelrot 100%">
      <a:srgbClr val="890D48"/>
    </a:custClr>
    <a:custClr name="Hellblau 100%">
      <a:srgbClr val="00B8F2"/>
    </a:custClr>
    <a:custClr name="Blau 100%">
      <a:srgbClr val="0778A5"/>
    </a:custClr>
    <a:custClr name="Dunkelblau 100%">
      <a:srgbClr val="004F80"/>
    </a:custClr>
    <a:custClr name="Grün 100%">
      <a:srgbClr val="74B917"/>
    </a:custClr>
    <a:custClr name="Dunkelgrün 100%">
      <a:srgbClr val="23614E"/>
    </a:custClr>
    <a:custClr name="Grau 100%">
      <a:srgbClr val="6B7581"/>
    </a:custClr>
    <a:custClr name="Gelb 70%">
      <a:srgbClr val="FFD95E"/>
    </a:custClr>
    <a:custClr name="Orange 70%">
      <a:srgbClr val="F6AA4E"/>
    </a:custClr>
    <a:custClr name="Rot 70%">
      <a:srgbClr val="D64D7E"/>
    </a:custClr>
    <a:custClr name="Dunkelrot 70%">
      <a:srgbClr val="AD567F"/>
    </a:custClr>
    <a:custClr name="Hellblau 70%">
      <a:srgbClr val="4DCDF6"/>
    </a:custClr>
    <a:custClr name="Blau 70%">
      <a:srgbClr val="52A1C0"/>
    </a:custClr>
    <a:custClr name="Dunkelblau 70%">
      <a:srgbClr val="4D84A6"/>
    </a:custClr>
    <a:custClr name="Grün 70%">
      <a:srgbClr val="9ECE5D"/>
    </a:custClr>
    <a:custClr name="Dunkelgrün 70%">
      <a:srgbClr val="659183"/>
    </a:custClr>
    <a:custClr name="Grau 70%">
      <a:srgbClr val="989FA7"/>
    </a:custClr>
    <a:custClr name="Gelb 40%">
      <a:srgbClr val="FFE9A3"/>
    </a:custClr>
    <a:custClr name="Orange 40%">
      <a:srgbClr val="FACE9A"/>
    </a:custClr>
    <a:custClr name="Rot 40%">
      <a:srgbClr val="E799B5"/>
    </a:custClr>
    <a:custClr name="Dunkelrot 40%">
      <a:srgbClr val="D09EB6"/>
    </a:custClr>
    <a:custClr name="Hellblau 40%">
      <a:srgbClr val="99E3FA"/>
    </a:custClr>
    <a:custClr name="Blau 40%">
      <a:srgbClr val="9CC9DB"/>
    </a:custClr>
    <a:custClr name="Dunkelblau 40%">
      <a:srgbClr val="99B9CC"/>
    </a:custClr>
    <a:custClr name="Grün 40%">
      <a:srgbClr val="C7E3A2"/>
    </a:custClr>
    <a:custClr name="Dunkelgrün 40%">
      <a:srgbClr val="A7C0B8"/>
    </a:custClr>
    <a:custClr name="Grau 40%">
      <a:srgbClr val="C4C8CD"/>
    </a:custClr>
    <a:custClr name="Gelb 15%">
      <a:srgbClr val="FFF7DD"/>
    </a:custClr>
    <a:custClr name="Orange 15%">
      <a:srgbClr val="FDEDD9"/>
    </a:custClr>
    <a:custClr name="Rot 15%">
      <a:srgbClr val="F6D9E3"/>
    </a:custClr>
    <a:custClr name="Dunkelrot 15%">
      <a:srgbClr val="EDDBE4"/>
    </a:custClr>
    <a:custClr name="Hellblau 15%">
      <a:srgbClr val="D9F4FD"/>
    </a:custClr>
    <a:custClr name="Blau 15%">
      <a:srgbClr val="DAEBF2"/>
    </a:custClr>
    <a:custClr name="Dunkelblau 15%">
      <a:srgbClr val="D9E5EC"/>
    </a:custClr>
    <a:custClr name="Grün 15%">
      <a:srgbClr val="EAF5DC"/>
    </a:custClr>
    <a:custClr name="Dunkelgrün 15%">
      <a:srgbClr val="DEE7E5"/>
    </a:custClr>
    <a:custClr name="Grau 15%">
      <a:srgbClr val="E9EAEC"/>
    </a:custClr>
  </a:custClrLst>
  <a:extLst>
    <a:ext uri="{05A4C25C-085E-4340-85A3-A5531E510DB2}">
      <thm15:themeFamily xmlns:thm15="http://schemas.microsoft.com/office/thememl/2012/main" name="BSI Master_DE.potx" id="{7A143878-26D8-45CC-9FDB-3124578947A5}" vid="{FBFA3118-256B-4507-B898-0A046C633EC4}"/>
    </a:ext>
  </a:extLst>
</a:theme>
</file>

<file path=ppt/theme/theme2.xml><?xml version="1.0" encoding="utf-8"?>
<a:theme xmlns:a="http://schemas.openxmlformats.org/drawingml/2006/main" name="Office Theme">
  <a:themeElements>
    <a:clrScheme name="BSI">
      <a:dk1>
        <a:sysClr val="windowText" lastClr="000000"/>
      </a:dk1>
      <a:lt1>
        <a:sysClr val="window" lastClr="FFFFFF"/>
      </a:lt1>
      <a:dk2>
        <a:srgbClr val="FFC819"/>
      </a:dk2>
      <a:lt2>
        <a:srgbClr val="C40046"/>
      </a:lt2>
      <a:accent1>
        <a:srgbClr val="0778A5"/>
      </a:accent1>
      <a:accent2>
        <a:srgbClr val="52A1C0"/>
      </a:accent2>
      <a:accent3>
        <a:srgbClr val="9CC9DB"/>
      </a:accent3>
      <a:accent4>
        <a:srgbClr val="00B8F2"/>
      </a:accent4>
      <a:accent5>
        <a:srgbClr val="4DCDF6"/>
      </a:accent5>
      <a:accent6>
        <a:srgbClr val="99E3FA"/>
      </a:accent6>
      <a:hlink>
        <a:srgbClr val="0778A5"/>
      </a:hlink>
      <a:folHlink>
        <a:srgbClr val="00B8F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Schwarz">
      <a:srgbClr val="000000"/>
    </a:custClr>
    <a:custClr name="Rot">
      <a:srgbClr val="FF0000"/>
    </a:custClr>
    <a:custClr name="Gold">
      <a:srgbClr val="FFCC00"/>
    </a:custClr>
    <a:custClr name=" ">
      <a:srgbClr val="FFFFFF"/>
    </a:custClr>
    <a:custClr name=" ">
      <a:srgbClr val="FFFFFF"/>
    </a:custClr>
    <a:custClr name=" ">
      <a:srgbClr val="FFFFFF"/>
    </a:custClr>
    <a:custClr name=" ">
      <a:srgbClr val="FFFFFF"/>
    </a:custClr>
    <a:custClr name=" ">
      <a:srgbClr val="FFFFFF"/>
    </a:custClr>
    <a:custClr name=" ">
      <a:srgbClr val="FFFFFF"/>
    </a:custClr>
    <a:custClr name=" ">
      <a:srgbClr val="FFFFFF"/>
    </a:custClr>
    <a:custClr name="Gelb 100%">
      <a:srgbClr val="FFC819"/>
    </a:custClr>
    <a:custClr name="Orange 100%">
      <a:srgbClr val="F28502"/>
    </a:custClr>
    <a:custClr name="Rot 100%">
      <a:srgbClr val="C40046"/>
    </a:custClr>
    <a:custClr name="Dunkelrot 100%">
      <a:srgbClr val="890D48"/>
    </a:custClr>
    <a:custClr name="Hellblau 100%">
      <a:srgbClr val="00B8F2"/>
    </a:custClr>
    <a:custClr name="Blau 100%">
      <a:srgbClr val="0778A5"/>
    </a:custClr>
    <a:custClr name="Dunkelblau 100%">
      <a:srgbClr val="004F80"/>
    </a:custClr>
    <a:custClr name="Grün 100%">
      <a:srgbClr val="74B917"/>
    </a:custClr>
    <a:custClr name="Dunkelgrün 100%">
      <a:srgbClr val="23614E"/>
    </a:custClr>
    <a:custClr name="Grau 100%">
      <a:srgbClr val="6B7581"/>
    </a:custClr>
    <a:custClr name="Gelb 70%">
      <a:srgbClr val="FFD95E"/>
    </a:custClr>
    <a:custClr name="Orange 70%">
      <a:srgbClr val="F6AA4E"/>
    </a:custClr>
    <a:custClr name="Rot 70%">
      <a:srgbClr val="D64D7E"/>
    </a:custClr>
    <a:custClr name="Dunkelrot 70%">
      <a:srgbClr val="AD567F"/>
    </a:custClr>
    <a:custClr name="Hellblau 70%">
      <a:srgbClr val="4DCDF6"/>
    </a:custClr>
    <a:custClr name="Blau 70%">
      <a:srgbClr val="52A1C0"/>
    </a:custClr>
    <a:custClr name="Dunkelblau 70%">
      <a:srgbClr val="4D84A6"/>
    </a:custClr>
    <a:custClr name="Grün 70%">
      <a:srgbClr val="9ECE5D"/>
    </a:custClr>
    <a:custClr name="Dunkelgrün 70%">
      <a:srgbClr val="659183"/>
    </a:custClr>
    <a:custClr name="Grau 70%">
      <a:srgbClr val="989FA7"/>
    </a:custClr>
    <a:custClr name="Gelb 40%">
      <a:srgbClr val="FFE9A3"/>
    </a:custClr>
    <a:custClr name="Orange 40%">
      <a:srgbClr val="FACE9A"/>
    </a:custClr>
    <a:custClr name="Rot 40%">
      <a:srgbClr val="E799B5"/>
    </a:custClr>
    <a:custClr name="Dunkelrot 40%">
      <a:srgbClr val="D09EB6"/>
    </a:custClr>
    <a:custClr name="Hellblau 40%">
      <a:srgbClr val="99E3FA"/>
    </a:custClr>
    <a:custClr name="Blau 40%">
      <a:srgbClr val="9CC9DB"/>
    </a:custClr>
    <a:custClr name="Dunkelblau 40%">
      <a:srgbClr val="99B9CC"/>
    </a:custClr>
    <a:custClr name="Grün 40%">
      <a:srgbClr val="C7E3A2"/>
    </a:custClr>
    <a:custClr name="Dunkelgrün 40%">
      <a:srgbClr val="A7C0B8"/>
    </a:custClr>
    <a:custClr name="Grau 40%">
      <a:srgbClr val="C4C8CD"/>
    </a:custClr>
    <a:custClr name="Gelb 15%">
      <a:srgbClr val="FFF7DD"/>
    </a:custClr>
    <a:custClr name="Orange 15%">
      <a:srgbClr val="FDEDD9"/>
    </a:custClr>
    <a:custClr name="Rot 15%">
      <a:srgbClr val="F6D9E3"/>
    </a:custClr>
    <a:custClr name="Dunkelrot 15%">
      <a:srgbClr val="EDDBE4"/>
    </a:custClr>
    <a:custClr name="Hellblau 15%">
      <a:srgbClr val="D9F4FD"/>
    </a:custClr>
    <a:custClr name="Blau 15%">
      <a:srgbClr val="DAEBF2"/>
    </a:custClr>
    <a:custClr name="Dunkelblau 15%">
      <a:srgbClr val="D9E5EC"/>
    </a:custClr>
    <a:custClr name="Grün 15%">
      <a:srgbClr val="EAF5DC"/>
    </a:custClr>
    <a:custClr name="Dunkelgrün 15%">
      <a:srgbClr val="DEE7E5"/>
    </a:custClr>
    <a:custClr name="Grau 15%">
      <a:srgbClr val="E9EAEC"/>
    </a:custClr>
  </a:custClr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BSI">
      <a:dk1>
        <a:sysClr val="windowText" lastClr="000000"/>
      </a:dk1>
      <a:lt1>
        <a:sysClr val="window" lastClr="FFFFFF"/>
      </a:lt1>
      <a:dk2>
        <a:srgbClr val="FFC819"/>
      </a:dk2>
      <a:lt2>
        <a:srgbClr val="C40046"/>
      </a:lt2>
      <a:accent1>
        <a:srgbClr val="0778A5"/>
      </a:accent1>
      <a:accent2>
        <a:srgbClr val="52A1C0"/>
      </a:accent2>
      <a:accent3>
        <a:srgbClr val="9CC9DB"/>
      </a:accent3>
      <a:accent4>
        <a:srgbClr val="00B8F2"/>
      </a:accent4>
      <a:accent5>
        <a:srgbClr val="4DCDF6"/>
      </a:accent5>
      <a:accent6>
        <a:srgbClr val="99E3FA"/>
      </a:accent6>
      <a:hlink>
        <a:srgbClr val="0778A5"/>
      </a:hlink>
      <a:folHlink>
        <a:srgbClr val="00B8F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Schwarz">
      <a:srgbClr val="000000"/>
    </a:custClr>
    <a:custClr name="Rot">
      <a:srgbClr val="FF0000"/>
    </a:custClr>
    <a:custClr name="Gold">
      <a:srgbClr val="FFCC00"/>
    </a:custClr>
    <a:custClr name=" ">
      <a:srgbClr val="FFFFFF"/>
    </a:custClr>
    <a:custClr name=" ">
      <a:srgbClr val="FFFFFF"/>
    </a:custClr>
    <a:custClr name=" ">
      <a:srgbClr val="FFFFFF"/>
    </a:custClr>
    <a:custClr name=" ">
      <a:srgbClr val="FFFFFF"/>
    </a:custClr>
    <a:custClr name=" ">
      <a:srgbClr val="FFFFFF"/>
    </a:custClr>
    <a:custClr name=" ">
      <a:srgbClr val="FFFFFF"/>
    </a:custClr>
    <a:custClr name=" ">
      <a:srgbClr val="FFFFFF"/>
    </a:custClr>
    <a:custClr name="Gelb 100%">
      <a:srgbClr val="FFC819"/>
    </a:custClr>
    <a:custClr name="Orange 100%">
      <a:srgbClr val="F28502"/>
    </a:custClr>
    <a:custClr name="Rot 100%">
      <a:srgbClr val="C40046"/>
    </a:custClr>
    <a:custClr name="Dunkelrot 100%">
      <a:srgbClr val="890D48"/>
    </a:custClr>
    <a:custClr name="Hellblau 100%">
      <a:srgbClr val="00B8F2"/>
    </a:custClr>
    <a:custClr name="Blau 100%">
      <a:srgbClr val="0778A5"/>
    </a:custClr>
    <a:custClr name="Dunkelblau 100%">
      <a:srgbClr val="004F80"/>
    </a:custClr>
    <a:custClr name="Grün 100%">
      <a:srgbClr val="74B917"/>
    </a:custClr>
    <a:custClr name="Dunkelgrün 100%">
      <a:srgbClr val="23614E"/>
    </a:custClr>
    <a:custClr name="Grau 100%">
      <a:srgbClr val="6B7581"/>
    </a:custClr>
    <a:custClr name="Gelb 70%">
      <a:srgbClr val="FFD95E"/>
    </a:custClr>
    <a:custClr name="Orange 70%">
      <a:srgbClr val="F6AA4E"/>
    </a:custClr>
    <a:custClr name="Rot 70%">
      <a:srgbClr val="D64D7E"/>
    </a:custClr>
    <a:custClr name="Dunkelrot 70%">
      <a:srgbClr val="AD567F"/>
    </a:custClr>
    <a:custClr name="Hellblau 70%">
      <a:srgbClr val="4DCDF6"/>
    </a:custClr>
    <a:custClr name="Blau 70%">
      <a:srgbClr val="52A1C0"/>
    </a:custClr>
    <a:custClr name="Dunkelblau 70%">
      <a:srgbClr val="4D84A6"/>
    </a:custClr>
    <a:custClr name="Grün 70%">
      <a:srgbClr val="9ECE5D"/>
    </a:custClr>
    <a:custClr name="Dunkelgrün 70%">
      <a:srgbClr val="659183"/>
    </a:custClr>
    <a:custClr name="Grau 70%">
      <a:srgbClr val="989FA7"/>
    </a:custClr>
    <a:custClr name="Gelb 40%">
      <a:srgbClr val="FFE9A3"/>
    </a:custClr>
    <a:custClr name="Orange 40%">
      <a:srgbClr val="FACE9A"/>
    </a:custClr>
    <a:custClr name="Rot 40%">
      <a:srgbClr val="E799B5"/>
    </a:custClr>
    <a:custClr name="Dunkelrot 40%">
      <a:srgbClr val="D09EB6"/>
    </a:custClr>
    <a:custClr name="Hellblau 40%">
      <a:srgbClr val="99E3FA"/>
    </a:custClr>
    <a:custClr name="Blau 40%">
      <a:srgbClr val="9CC9DB"/>
    </a:custClr>
    <a:custClr name="Dunkelblau 40%">
      <a:srgbClr val="99B9CC"/>
    </a:custClr>
    <a:custClr name="Grün 40%">
      <a:srgbClr val="C7E3A2"/>
    </a:custClr>
    <a:custClr name="Dunkelgrün 40%">
      <a:srgbClr val="A7C0B8"/>
    </a:custClr>
    <a:custClr name="Grau 40%">
      <a:srgbClr val="C4C8CD"/>
    </a:custClr>
    <a:custClr name="Gelb 15%">
      <a:srgbClr val="FFF7DD"/>
    </a:custClr>
    <a:custClr name="Orange 15%">
      <a:srgbClr val="FDEDD9"/>
    </a:custClr>
    <a:custClr name="Rot 15%">
      <a:srgbClr val="F6D9E3"/>
    </a:custClr>
    <a:custClr name="Dunkelrot 15%">
      <a:srgbClr val="EDDBE4"/>
    </a:custClr>
    <a:custClr name="Hellblau 15%">
      <a:srgbClr val="D9F4FD"/>
    </a:custClr>
    <a:custClr name="Blau 15%">
      <a:srgbClr val="DAEBF2"/>
    </a:custClr>
    <a:custClr name="Dunkelblau 15%">
      <a:srgbClr val="D9E5EC"/>
    </a:custClr>
    <a:custClr name="Grün 15%">
      <a:srgbClr val="EAF5DC"/>
    </a:custClr>
    <a:custClr name="Dunkelgrün 15%">
      <a:srgbClr val="DEE7E5"/>
    </a:custClr>
    <a:custClr name="Grau 15%">
      <a:srgbClr val="E9EAEC"/>
    </a:custClr>
  </a:custClr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BSI</Template>
  <TotalTime>0</TotalTime>
  <Words>1609</Words>
  <Application>Microsoft Office PowerPoint</Application>
  <PresentationFormat>Breitbild</PresentationFormat>
  <Paragraphs>177</Paragraphs>
  <Slides>7</Slides>
  <Notes>6</Notes>
  <HiddenSlides>0</HiddenSlides>
  <MMClips>0</MMClips>
  <ScaleCrop>false</ScaleCrop>
  <HeadingPairs>
    <vt:vector size="6" baseType="variant">
      <vt:variant>
        <vt:lpstr>Verwendete Schriftarten</vt:lpstr>
      </vt:variant>
      <vt:variant>
        <vt:i4>10</vt:i4>
      </vt:variant>
      <vt:variant>
        <vt:lpstr>Design</vt:lpstr>
      </vt:variant>
      <vt:variant>
        <vt:i4>1</vt:i4>
      </vt:variant>
      <vt:variant>
        <vt:lpstr>Folientitel</vt:lpstr>
      </vt:variant>
      <vt:variant>
        <vt:i4>7</vt:i4>
      </vt:variant>
    </vt:vector>
  </HeadingPairs>
  <TitlesOfParts>
    <vt:vector size="18" baseType="lpstr">
      <vt:lpstr>Times New Roman</vt:lpstr>
      <vt:lpstr>Calibri Light</vt:lpstr>
      <vt:lpstr>Symbol</vt:lpstr>
      <vt:lpstr>Open Sans</vt:lpstr>
      <vt:lpstr>Cambria</vt:lpstr>
      <vt:lpstr>Courier New</vt:lpstr>
      <vt:lpstr>Arial</vt:lpstr>
      <vt:lpstr>Calibri</vt:lpstr>
      <vt:lpstr>Open Sans ExtraBold</vt:lpstr>
      <vt:lpstr>Wingdings</vt:lpstr>
      <vt:lpstr>BSI</vt:lpstr>
      <vt:lpstr>PowerPoint-Präsentation</vt:lpstr>
      <vt:lpstr>Ganz viel Luft.</vt:lpstr>
      <vt:lpstr>Ganz schön praktisch.</vt:lpstr>
      <vt:lpstr>Ganz schön nachhaltig.</vt:lpstr>
      <vt:lpstr>Ganz schön nachhaltig.</vt:lpstr>
      <vt:lpstr>Ganz schön gut recycelbar.</vt:lpstr>
      <vt:lpstr>Ganz schön vielseitig.</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cp:lastPrinted>2020-09-17T09:06:04Z</cp:lastPrinted>
  <dcterms:created xsi:type="dcterms:W3CDTF">2018-10-11T15:58:11Z</dcterms:created>
  <dcterms:modified xsi:type="dcterms:W3CDTF">2024-06-18T11:56:00Z</dcterms:modified>
  <cp:category/>
</cp:coreProperties>
</file>